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sldIdLst>
    <p:sldId id="293" r:id="rId3"/>
    <p:sldId id="301" r:id="rId4"/>
    <p:sldId id="319" r:id="rId5"/>
    <p:sldId id="299" r:id="rId6"/>
    <p:sldId id="278" r:id="rId7"/>
    <p:sldId id="283" r:id="rId8"/>
    <p:sldId id="284" r:id="rId9"/>
    <p:sldId id="285" r:id="rId10"/>
    <p:sldId id="314" r:id="rId11"/>
    <p:sldId id="265" r:id="rId12"/>
    <p:sldId id="275" r:id="rId13"/>
    <p:sldId id="288" r:id="rId14"/>
    <p:sldId id="289" r:id="rId15"/>
    <p:sldId id="272" r:id="rId16"/>
    <p:sldId id="290" r:id="rId17"/>
    <p:sldId id="292" r:id="rId18"/>
    <p:sldId id="294" r:id="rId19"/>
    <p:sldId id="305" r:id="rId20"/>
    <p:sldId id="306" r:id="rId21"/>
    <p:sldId id="307" r:id="rId22"/>
    <p:sldId id="308" r:id="rId23"/>
    <p:sldId id="318" r:id="rId24"/>
    <p:sldId id="317" r:id="rId25"/>
    <p:sldId id="310" r:id="rId26"/>
    <p:sldId id="313" r:id="rId27"/>
    <p:sldId id="295" r:id="rId28"/>
    <p:sldId id="296" r:id="rId29"/>
    <p:sldId id="297" r:id="rId30"/>
    <p:sldId id="274" r:id="rId31"/>
    <p:sldId id="302" r:id="rId32"/>
  </p:sldIdLst>
  <p:sldSz cx="16459200" cy="1097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C729C4"/>
    <a:srgbClr val="D3D3D3"/>
    <a:srgbClr val="00ACEB"/>
    <a:srgbClr val="00D4E8"/>
    <a:srgbClr val="00C4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48" autoAdjust="0"/>
    <p:restoredTop sz="94660"/>
  </p:normalViewPr>
  <p:slideViewPr>
    <p:cSldViewPr snapToGrid="0">
      <p:cViewPr varScale="1">
        <p:scale>
          <a:sx n="103" d="100"/>
          <a:sy n="103" d="100"/>
        </p:scale>
        <p:origin x="8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kan, Aysegul" userId="7c985272-8c7d-4842-be3d-136a02e939f2" providerId="ADAL" clId="{16C21D12-978C-4D74-A87F-1570AF364B28}"/>
    <pc:docChg chg="undo custSel addSld delSld modSld">
      <pc:chgData name="Ozkan, Aysegul" userId="7c985272-8c7d-4842-be3d-136a02e939f2" providerId="ADAL" clId="{16C21D12-978C-4D74-A87F-1570AF364B28}" dt="2023-11-13T11:47:38.893" v="101" actId="1076"/>
      <pc:docMkLst>
        <pc:docMk/>
      </pc:docMkLst>
      <pc:sldChg chg="addSp delSp modSp">
        <pc:chgData name="Ozkan, Aysegul" userId="7c985272-8c7d-4842-be3d-136a02e939f2" providerId="ADAL" clId="{16C21D12-978C-4D74-A87F-1570AF364B28}" dt="2023-11-09T13:17:18.091" v="39" actId="1076"/>
        <pc:sldMkLst>
          <pc:docMk/>
          <pc:sldMk cId="321357275" sldId="295"/>
        </pc:sldMkLst>
        <pc:spChg chg="mod topLvl">
          <ac:chgData name="Ozkan, Aysegul" userId="7c985272-8c7d-4842-be3d-136a02e939f2" providerId="ADAL" clId="{16C21D12-978C-4D74-A87F-1570AF364B28}" dt="2023-11-09T13:17:10.412" v="38" actId="165"/>
          <ac:spMkLst>
            <pc:docMk/>
            <pc:sldMk cId="321357275" sldId="295"/>
            <ac:spMk id="2" creationId="{295C91B0-5FDE-0C19-672D-A2AEB4C14BE5}"/>
          </ac:spMkLst>
        </pc:spChg>
        <pc:spChg chg="mod topLvl">
          <ac:chgData name="Ozkan, Aysegul" userId="7c985272-8c7d-4842-be3d-136a02e939f2" providerId="ADAL" clId="{16C21D12-978C-4D74-A87F-1570AF364B28}" dt="2023-11-09T13:17:10.412" v="38" actId="165"/>
          <ac:spMkLst>
            <pc:docMk/>
            <pc:sldMk cId="321357275" sldId="295"/>
            <ac:spMk id="4" creationId="{FB4D6226-61CE-3D66-8D41-873CBB4349F5}"/>
          </ac:spMkLst>
        </pc:spChg>
        <pc:spChg chg="del">
          <ac:chgData name="Ozkan, Aysegul" userId="7c985272-8c7d-4842-be3d-136a02e939f2" providerId="ADAL" clId="{16C21D12-978C-4D74-A87F-1570AF364B28}" dt="2023-11-09T13:13:40.444" v="2" actId="478"/>
          <ac:spMkLst>
            <pc:docMk/>
            <pc:sldMk cId="321357275" sldId="295"/>
            <ac:spMk id="7" creationId="{FCE4576F-8957-63A5-6848-B92DC6BCF801}"/>
          </ac:spMkLst>
        </pc:spChg>
        <pc:spChg chg="mod">
          <ac:chgData name="Ozkan, Aysegul" userId="7c985272-8c7d-4842-be3d-136a02e939f2" providerId="ADAL" clId="{16C21D12-978C-4D74-A87F-1570AF364B28}" dt="2023-11-09T13:15:07.449" v="21" actId="164"/>
          <ac:spMkLst>
            <pc:docMk/>
            <pc:sldMk cId="321357275" sldId="295"/>
            <ac:spMk id="13" creationId="{F6A8F8AE-54BE-4CF9-AD35-321327AD158B}"/>
          </ac:spMkLst>
        </pc:spChg>
        <pc:spChg chg="mod">
          <ac:chgData name="Ozkan, Aysegul" userId="7c985272-8c7d-4842-be3d-136a02e939f2" providerId="ADAL" clId="{16C21D12-978C-4D74-A87F-1570AF364B28}" dt="2023-11-09T13:15:07.449" v="21" actId="164"/>
          <ac:spMkLst>
            <pc:docMk/>
            <pc:sldMk cId="321357275" sldId="295"/>
            <ac:spMk id="19" creationId="{9A04DDDA-EC7E-77FE-3A86-8F48B09A0C4A}"/>
          </ac:spMkLst>
        </pc:spChg>
        <pc:spChg chg="mod topLvl">
          <ac:chgData name="Ozkan, Aysegul" userId="7c985272-8c7d-4842-be3d-136a02e939f2" providerId="ADAL" clId="{16C21D12-978C-4D74-A87F-1570AF364B28}" dt="2023-11-09T13:17:10.412" v="38" actId="165"/>
          <ac:spMkLst>
            <pc:docMk/>
            <pc:sldMk cId="321357275" sldId="295"/>
            <ac:spMk id="20" creationId="{920783DC-231B-6012-168A-F6569AAC2EDF}"/>
          </ac:spMkLst>
        </pc:spChg>
        <pc:spChg chg="add mod topLvl">
          <ac:chgData name="Ozkan, Aysegul" userId="7c985272-8c7d-4842-be3d-136a02e939f2" providerId="ADAL" clId="{16C21D12-978C-4D74-A87F-1570AF364B28}" dt="2023-11-09T13:17:10.412" v="38" actId="165"/>
          <ac:spMkLst>
            <pc:docMk/>
            <pc:sldMk cId="321357275" sldId="295"/>
            <ac:spMk id="21" creationId="{E7B451D0-42B5-4928-8477-C77BF3666D5D}"/>
          </ac:spMkLst>
        </pc:spChg>
        <pc:spChg chg="add mod topLvl">
          <ac:chgData name="Ozkan, Aysegul" userId="7c985272-8c7d-4842-be3d-136a02e939f2" providerId="ADAL" clId="{16C21D12-978C-4D74-A87F-1570AF364B28}" dt="2023-11-09T13:17:10.412" v="38" actId="165"/>
          <ac:spMkLst>
            <pc:docMk/>
            <pc:sldMk cId="321357275" sldId="295"/>
            <ac:spMk id="22" creationId="{B0E13528-783B-4E8A-BA45-EFE0B8CF8C82}"/>
          </ac:spMkLst>
        </pc:spChg>
        <pc:spChg chg="add mod">
          <ac:chgData name="Ozkan, Aysegul" userId="7c985272-8c7d-4842-be3d-136a02e939f2" providerId="ADAL" clId="{16C21D12-978C-4D74-A87F-1570AF364B28}" dt="2023-11-09T13:16:37.988" v="36" actId="1076"/>
          <ac:spMkLst>
            <pc:docMk/>
            <pc:sldMk cId="321357275" sldId="295"/>
            <ac:spMk id="26" creationId="{29FBBC83-B577-467B-8A2B-69C28DEC1CA7}"/>
          </ac:spMkLst>
        </pc:spChg>
        <pc:grpChg chg="mod topLvl">
          <ac:chgData name="Ozkan, Aysegul" userId="7c985272-8c7d-4842-be3d-136a02e939f2" providerId="ADAL" clId="{16C21D12-978C-4D74-A87F-1570AF364B28}" dt="2023-11-09T13:17:18.091" v="39" actId="1076"/>
          <ac:grpSpMkLst>
            <pc:docMk/>
            <pc:sldMk cId="321357275" sldId="295"/>
            <ac:grpSpMk id="18" creationId="{D82AA1F5-1951-4CAD-A729-E75300E2016D}"/>
          </ac:grpSpMkLst>
        </pc:grpChg>
        <pc:grpChg chg="add mod">
          <ac:chgData name="Ozkan, Aysegul" userId="7c985272-8c7d-4842-be3d-136a02e939f2" providerId="ADAL" clId="{16C21D12-978C-4D74-A87F-1570AF364B28}" dt="2023-11-09T13:15:07.449" v="21" actId="164"/>
          <ac:grpSpMkLst>
            <pc:docMk/>
            <pc:sldMk cId="321357275" sldId="295"/>
            <ac:grpSpMk id="23" creationId="{E48BA7D3-B09B-41C2-A871-4D72D0CB92CA}"/>
          </ac:grpSpMkLst>
        </pc:grpChg>
        <pc:grpChg chg="add mod">
          <ac:chgData name="Ozkan, Aysegul" userId="7c985272-8c7d-4842-be3d-136a02e939f2" providerId="ADAL" clId="{16C21D12-978C-4D74-A87F-1570AF364B28}" dt="2023-11-09T13:15:25.735" v="27" actId="164"/>
          <ac:grpSpMkLst>
            <pc:docMk/>
            <pc:sldMk cId="321357275" sldId="295"/>
            <ac:grpSpMk id="24" creationId="{4D4C53B1-AFF0-440A-9DB2-B3C53073BE49}"/>
          </ac:grpSpMkLst>
        </pc:grpChg>
        <pc:grpChg chg="add del mod">
          <ac:chgData name="Ozkan, Aysegul" userId="7c985272-8c7d-4842-be3d-136a02e939f2" providerId="ADAL" clId="{16C21D12-978C-4D74-A87F-1570AF364B28}" dt="2023-11-09T13:17:10.412" v="38" actId="165"/>
          <ac:grpSpMkLst>
            <pc:docMk/>
            <pc:sldMk cId="321357275" sldId="295"/>
            <ac:grpSpMk id="25" creationId="{56C54937-5D3B-46DA-A013-A00290D8C769}"/>
          </ac:grpSpMkLst>
        </pc:grpChg>
      </pc:sldChg>
      <pc:sldChg chg="modSp">
        <pc:chgData name="Ozkan, Aysegul" userId="7c985272-8c7d-4842-be3d-136a02e939f2" providerId="ADAL" clId="{16C21D12-978C-4D74-A87F-1570AF364B28}" dt="2023-11-13T11:29:02.494" v="42" actId="20577"/>
        <pc:sldMkLst>
          <pc:docMk/>
          <pc:sldMk cId="4035381487" sldId="296"/>
        </pc:sldMkLst>
        <pc:spChg chg="mod">
          <ac:chgData name="Ozkan, Aysegul" userId="7c985272-8c7d-4842-be3d-136a02e939f2" providerId="ADAL" clId="{16C21D12-978C-4D74-A87F-1570AF364B28}" dt="2023-11-13T11:29:02.494" v="42" actId="20577"/>
          <ac:spMkLst>
            <pc:docMk/>
            <pc:sldMk cId="4035381487" sldId="296"/>
            <ac:spMk id="2" creationId="{DBEDC5F4-BF71-424C-9D4E-B520E8669B33}"/>
          </ac:spMkLst>
        </pc:spChg>
      </pc:sldChg>
      <pc:sldChg chg="addSp delSp modSp">
        <pc:chgData name="Ozkan, Aysegul" userId="7c985272-8c7d-4842-be3d-136a02e939f2" providerId="ADAL" clId="{16C21D12-978C-4D74-A87F-1570AF364B28}" dt="2023-11-13T11:47:38.893" v="101" actId="1076"/>
        <pc:sldMkLst>
          <pc:docMk/>
          <pc:sldMk cId="3565224744" sldId="297"/>
        </pc:sldMkLst>
        <pc:spChg chg="del mod">
          <ac:chgData name="Ozkan, Aysegul" userId="7c985272-8c7d-4842-be3d-136a02e939f2" providerId="ADAL" clId="{16C21D12-978C-4D74-A87F-1570AF364B28}" dt="2023-11-13T11:35:06.229" v="44" actId="478"/>
          <ac:spMkLst>
            <pc:docMk/>
            <pc:sldMk cId="3565224744" sldId="297"/>
            <ac:spMk id="2" creationId="{DBEDC5F4-BF71-424C-9D4E-B520E8669B33}"/>
          </ac:spMkLst>
        </pc:spChg>
        <pc:spChg chg="add del mod">
          <ac:chgData name="Ozkan, Aysegul" userId="7c985272-8c7d-4842-be3d-136a02e939f2" providerId="ADAL" clId="{16C21D12-978C-4D74-A87F-1570AF364B28}" dt="2023-11-13T11:36:29.698" v="59" actId="478"/>
          <ac:spMkLst>
            <pc:docMk/>
            <pc:sldMk cId="3565224744" sldId="297"/>
            <ac:spMk id="3" creationId="{0456E14F-0E7E-4B02-A454-566A5417AFBD}"/>
          </ac:spMkLst>
        </pc:spChg>
        <pc:spChg chg="add mod">
          <ac:chgData name="Ozkan, Aysegul" userId="7c985272-8c7d-4842-be3d-136a02e939f2" providerId="ADAL" clId="{16C21D12-978C-4D74-A87F-1570AF364B28}" dt="2023-11-13T11:47:38.893" v="101" actId="1076"/>
          <ac:spMkLst>
            <pc:docMk/>
            <pc:sldMk cId="3565224744" sldId="297"/>
            <ac:spMk id="4" creationId="{CD0DA998-5440-4C66-A48F-F9639E1CD3CF}"/>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96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840"/>
            </a:lvl1pPr>
            <a:lvl2pPr marL="731520" indent="0" algn="ctr">
              <a:buNone/>
              <a:defRPr sz="3200"/>
            </a:lvl2pPr>
            <a:lvl3pPr marL="1463040" indent="0" algn="ctr">
              <a:buNone/>
              <a:defRPr sz="2880"/>
            </a:lvl3pPr>
            <a:lvl4pPr marL="2194560" indent="0" algn="ctr">
              <a:buNone/>
              <a:defRPr sz="2560"/>
            </a:lvl4pPr>
            <a:lvl5pPr marL="2926080" indent="0" algn="ctr">
              <a:buNone/>
              <a:defRPr sz="2560"/>
            </a:lvl5pPr>
            <a:lvl6pPr marL="3657600" indent="0" algn="ctr">
              <a:buNone/>
              <a:defRPr sz="2560"/>
            </a:lvl6pPr>
            <a:lvl7pPr marL="4389120" indent="0" algn="ctr">
              <a:buNone/>
              <a:defRPr sz="2560"/>
            </a:lvl7pPr>
            <a:lvl8pPr marL="5120640" indent="0" algn="ctr">
              <a:buNone/>
              <a:defRPr sz="2560"/>
            </a:lvl8pPr>
            <a:lvl9pPr marL="5852160" indent="0" algn="ctr">
              <a:buNone/>
              <a:defRPr sz="25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683648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20761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60034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81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240"/>
            </a:lvl1pPr>
            <a:lvl2pPr marL="617220" indent="0" algn="ctr">
              <a:buNone/>
              <a:defRPr sz="2700"/>
            </a:lvl2pPr>
            <a:lvl3pPr marL="1234440" indent="0" algn="ctr">
              <a:buNone/>
              <a:defRPr sz="2430"/>
            </a:lvl3pPr>
            <a:lvl4pPr marL="1851660" indent="0" algn="ctr">
              <a:buNone/>
              <a:defRPr sz="2160"/>
            </a:lvl4pPr>
            <a:lvl5pPr marL="2468880" indent="0" algn="ctr">
              <a:buNone/>
              <a:defRPr sz="2160"/>
            </a:lvl5pPr>
            <a:lvl6pPr marL="3086100" indent="0" algn="ctr">
              <a:buNone/>
              <a:defRPr sz="2160"/>
            </a:lvl6pPr>
            <a:lvl7pPr marL="3703320" indent="0" algn="ctr">
              <a:buNone/>
              <a:defRPr sz="2160"/>
            </a:lvl7pPr>
            <a:lvl8pPr marL="4320540" indent="0" algn="ctr">
              <a:buNone/>
              <a:defRPr sz="2160"/>
            </a:lvl8pPr>
            <a:lvl9pPr marL="4937760" indent="0" algn="ctr">
              <a:buNone/>
              <a:defRPr sz="21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841957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8939152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5"/>
            <a:ext cx="14196060" cy="4564379"/>
          </a:xfrm>
        </p:spPr>
        <p:txBody>
          <a:bodyPr anchor="b"/>
          <a:lstStyle>
            <a:lvl1pPr>
              <a:defRPr sz="8100"/>
            </a:lvl1pPr>
          </a:lstStyle>
          <a:p>
            <a:r>
              <a:rPr lang="en-US"/>
              <a:t>Click to edit Master title style</a:t>
            </a:r>
            <a:endParaRPr lang="en-US" dirty="0"/>
          </a:p>
        </p:txBody>
      </p:sp>
      <p:sp>
        <p:nvSpPr>
          <p:cNvPr id="3" name="Text Placeholder 2"/>
          <p:cNvSpPr>
            <a:spLocks noGrp="1"/>
          </p:cNvSpPr>
          <p:nvPr>
            <p:ph type="body" idx="1"/>
          </p:nvPr>
        </p:nvSpPr>
        <p:spPr>
          <a:xfrm>
            <a:off x="1122998" y="7343145"/>
            <a:ext cx="14196060" cy="2400299"/>
          </a:xfrm>
        </p:spPr>
        <p:txBody>
          <a:bodyPr/>
          <a:lstStyle>
            <a:lvl1pPr marL="0" indent="0">
              <a:buNone/>
              <a:defRPr sz="3240">
                <a:solidFill>
                  <a:schemeClr val="tx1"/>
                </a:solidFill>
              </a:defRPr>
            </a:lvl1pPr>
            <a:lvl2pPr marL="617220" indent="0">
              <a:buNone/>
              <a:defRPr sz="2700">
                <a:solidFill>
                  <a:schemeClr val="tx1">
                    <a:tint val="75000"/>
                  </a:schemeClr>
                </a:solidFill>
              </a:defRPr>
            </a:lvl2pPr>
            <a:lvl3pPr marL="1234440" indent="0">
              <a:buNone/>
              <a:defRPr sz="2430">
                <a:solidFill>
                  <a:schemeClr val="tx1">
                    <a:tint val="75000"/>
                  </a:schemeClr>
                </a:solidFill>
              </a:defRPr>
            </a:lvl3pPr>
            <a:lvl4pPr marL="1851660" indent="0">
              <a:buNone/>
              <a:defRPr sz="2160">
                <a:solidFill>
                  <a:schemeClr val="tx1">
                    <a:tint val="75000"/>
                  </a:schemeClr>
                </a:solidFill>
              </a:defRPr>
            </a:lvl4pPr>
            <a:lvl5pPr marL="2468880" indent="0">
              <a:buNone/>
              <a:defRPr sz="2160">
                <a:solidFill>
                  <a:schemeClr val="tx1">
                    <a:tint val="75000"/>
                  </a:schemeClr>
                </a:solidFill>
              </a:defRPr>
            </a:lvl5pPr>
            <a:lvl6pPr marL="3086100" indent="0">
              <a:buNone/>
              <a:defRPr sz="2160">
                <a:solidFill>
                  <a:schemeClr val="tx1">
                    <a:tint val="75000"/>
                  </a:schemeClr>
                </a:solidFill>
              </a:defRPr>
            </a:lvl6pPr>
            <a:lvl7pPr marL="3703320" indent="0">
              <a:buNone/>
              <a:defRPr sz="2160">
                <a:solidFill>
                  <a:schemeClr val="tx1">
                    <a:tint val="75000"/>
                  </a:schemeClr>
                </a:solidFill>
              </a:defRPr>
            </a:lvl7pPr>
            <a:lvl8pPr marL="4320540" indent="0">
              <a:buNone/>
              <a:defRPr sz="2160">
                <a:solidFill>
                  <a:schemeClr val="tx1">
                    <a:tint val="75000"/>
                  </a:schemeClr>
                </a:solidFill>
              </a:defRPr>
            </a:lvl8pPr>
            <a:lvl9pPr marL="4937760" indent="0">
              <a:buNone/>
              <a:defRPr sz="21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7618192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27/02/2024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0449850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4"/>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27/02/2024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5575127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27/02/2024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0189205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27/02/2024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1928507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4320"/>
            </a:lvl1pPr>
            <a:lvl2pPr>
              <a:defRPr sz="3780"/>
            </a:lvl2pPr>
            <a:lvl3pPr>
              <a:defRPr sz="324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27/02/2024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99014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327772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4320"/>
            </a:lvl1pPr>
            <a:lvl2pPr marL="617220" indent="0">
              <a:buNone/>
              <a:defRPr sz="3780"/>
            </a:lvl2pPr>
            <a:lvl3pPr marL="1234440" indent="0">
              <a:buNone/>
              <a:defRPr sz="3240"/>
            </a:lvl3pPr>
            <a:lvl4pPr marL="1851660" indent="0">
              <a:buNone/>
              <a:defRPr sz="2700"/>
            </a:lvl4pPr>
            <a:lvl5pPr marL="2468880" indent="0">
              <a:buNone/>
              <a:defRPr sz="2700"/>
            </a:lvl5pPr>
            <a:lvl6pPr marL="3086100" indent="0">
              <a:buNone/>
              <a:defRPr sz="2700"/>
            </a:lvl6pPr>
            <a:lvl7pPr marL="3703320" indent="0">
              <a:buNone/>
              <a:defRPr sz="2700"/>
            </a:lvl7pPr>
            <a:lvl8pPr marL="4320540" indent="0">
              <a:buNone/>
              <a:defRPr sz="2700"/>
            </a:lvl8pPr>
            <a:lvl9pPr marL="4937760" indent="0">
              <a:buNone/>
              <a:defRPr sz="27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27/02/2024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864370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0137968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397709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3"/>
            <a:ext cx="14196060" cy="4564379"/>
          </a:xfrm>
        </p:spPr>
        <p:txBody>
          <a:bodyPr anchor="b"/>
          <a:lstStyle>
            <a:lvl1pPr>
              <a:defRPr sz="9600"/>
            </a:lvl1pPr>
          </a:lstStyle>
          <a:p>
            <a:r>
              <a:rPr lang="en-US"/>
              <a:t>Click to edit Master title style</a:t>
            </a:r>
            <a:endParaRPr lang="en-US" dirty="0"/>
          </a:p>
        </p:txBody>
      </p:sp>
      <p:sp>
        <p:nvSpPr>
          <p:cNvPr id="3" name="Text Placeholder 2"/>
          <p:cNvSpPr>
            <a:spLocks noGrp="1"/>
          </p:cNvSpPr>
          <p:nvPr>
            <p:ph type="body" idx="1"/>
          </p:nvPr>
        </p:nvSpPr>
        <p:spPr>
          <a:xfrm>
            <a:off x="1122998" y="7343143"/>
            <a:ext cx="14196060" cy="2400299"/>
          </a:xfrm>
        </p:spPr>
        <p:txBody>
          <a:bodyPr/>
          <a:lstStyle>
            <a:lvl1pPr marL="0" indent="0">
              <a:buNone/>
              <a:defRPr sz="3840">
                <a:solidFill>
                  <a:schemeClr val="tx1"/>
                </a:solidFill>
              </a:defRPr>
            </a:lvl1pPr>
            <a:lvl2pPr marL="731520" indent="0">
              <a:buNone/>
              <a:defRPr sz="3200">
                <a:solidFill>
                  <a:schemeClr val="tx1">
                    <a:tint val="75000"/>
                  </a:schemeClr>
                </a:solidFill>
              </a:defRPr>
            </a:lvl2pPr>
            <a:lvl3pPr marL="1463040" indent="0">
              <a:buNone/>
              <a:defRPr sz="2880">
                <a:solidFill>
                  <a:schemeClr val="tx1">
                    <a:tint val="75000"/>
                  </a:schemeClr>
                </a:solidFill>
              </a:defRPr>
            </a:lvl3pPr>
            <a:lvl4pPr marL="2194560" indent="0">
              <a:buNone/>
              <a:defRPr sz="2560">
                <a:solidFill>
                  <a:schemeClr val="tx1">
                    <a:tint val="75000"/>
                  </a:schemeClr>
                </a:solidFill>
              </a:defRPr>
            </a:lvl4pPr>
            <a:lvl5pPr marL="2926080" indent="0">
              <a:buNone/>
              <a:defRPr sz="2560">
                <a:solidFill>
                  <a:schemeClr val="tx1">
                    <a:tint val="75000"/>
                  </a:schemeClr>
                </a:solidFill>
              </a:defRPr>
            </a:lvl5pPr>
            <a:lvl6pPr marL="3657600" indent="0">
              <a:buNone/>
              <a:defRPr sz="2560">
                <a:solidFill>
                  <a:schemeClr val="tx1">
                    <a:tint val="75000"/>
                  </a:schemeClr>
                </a:solidFill>
              </a:defRPr>
            </a:lvl6pPr>
            <a:lvl7pPr marL="4389120" indent="0">
              <a:buNone/>
              <a:defRPr sz="2560">
                <a:solidFill>
                  <a:schemeClr val="tx1">
                    <a:tint val="75000"/>
                  </a:schemeClr>
                </a:solidFill>
              </a:defRPr>
            </a:lvl7pPr>
            <a:lvl8pPr marL="5120640" indent="0">
              <a:buNone/>
              <a:defRPr sz="2560">
                <a:solidFill>
                  <a:schemeClr val="tx1">
                    <a:tint val="75000"/>
                  </a:schemeClr>
                </a:solidFill>
              </a:defRPr>
            </a:lvl8pPr>
            <a:lvl9pPr marL="5852160" indent="0">
              <a:buNone/>
              <a:defRPr sz="25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27/02/2024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24404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27/02/2024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41743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2"/>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27/02/2024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75223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27/02/2024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22964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27/02/2024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62962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5120"/>
            </a:lvl1pPr>
            <a:lvl2pPr>
              <a:defRPr sz="4480"/>
            </a:lvl2pPr>
            <a:lvl3pPr>
              <a:defRPr sz="384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27/02/2024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79506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5120"/>
            </a:lvl1pPr>
            <a:lvl2pPr marL="731520" indent="0">
              <a:buNone/>
              <a:defRPr sz="4480"/>
            </a:lvl2pPr>
            <a:lvl3pPr marL="1463040" indent="0">
              <a:buNone/>
              <a:defRPr sz="3840"/>
            </a:lvl3pPr>
            <a:lvl4pPr marL="2194560" indent="0">
              <a:buNone/>
              <a:defRPr sz="3200"/>
            </a:lvl4pPr>
            <a:lvl5pPr marL="2926080" indent="0">
              <a:buNone/>
              <a:defRPr sz="3200"/>
            </a:lvl5pPr>
            <a:lvl6pPr marL="3657600" indent="0">
              <a:buNone/>
              <a:defRPr sz="3200"/>
            </a:lvl6pPr>
            <a:lvl7pPr marL="4389120" indent="0">
              <a:buNone/>
              <a:defRPr sz="3200"/>
            </a:lvl7pPr>
            <a:lvl8pPr marL="5120640" indent="0">
              <a:buNone/>
              <a:defRPr sz="3200"/>
            </a:lvl8pPr>
            <a:lvl9pPr marL="5852160" indent="0">
              <a:buNone/>
              <a:defRPr sz="32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27/02/2024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16993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2"/>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920">
                <a:solidFill>
                  <a:schemeClr val="tx1">
                    <a:tint val="75000"/>
                  </a:schemeClr>
                </a:solidFill>
              </a:defRPr>
            </a:lvl1pPr>
          </a:lstStyle>
          <a:p>
            <a:fld id="{B16436C1-0D94-439B-A5F9-6BF9F1C79695}" type="datetimeFigureOut">
              <a:rPr lang="en-GB" smtClean="0"/>
              <a:t>27/02/2024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9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9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238350741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63040" rtl="0" eaLnBrk="1" latinLnBrk="0" hangingPunct="1">
        <a:lnSpc>
          <a:spcPct val="90000"/>
        </a:lnSpc>
        <a:spcBef>
          <a:spcPct val="0"/>
        </a:spcBef>
        <a:buNone/>
        <a:defRPr sz="7040" kern="1200">
          <a:solidFill>
            <a:schemeClr val="tx1"/>
          </a:solidFill>
          <a:latin typeface="+mj-lt"/>
          <a:ea typeface="+mj-ea"/>
          <a:cs typeface="+mj-cs"/>
        </a:defRPr>
      </a:lvl1pPr>
    </p:titleStyle>
    <p:bodyStyle>
      <a:lvl1pPr marL="365760" indent="-365760" algn="l" defTabSz="1463040" rtl="0" eaLnBrk="1" latinLnBrk="0" hangingPunct="1">
        <a:lnSpc>
          <a:spcPct val="90000"/>
        </a:lnSpc>
        <a:spcBef>
          <a:spcPts val="1600"/>
        </a:spcBef>
        <a:buFont typeface="Arial" panose="020B0604020202020204" pitchFamily="34" charset="0"/>
        <a:buChar char="•"/>
        <a:defRPr sz="4480" kern="1200">
          <a:solidFill>
            <a:schemeClr val="tx1"/>
          </a:solidFill>
          <a:latin typeface="+mn-lt"/>
          <a:ea typeface="+mn-ea"/>
          <a:cs typeface="+mn-cs"/>
        </a:defRPr>
      </a:lvl1pPr>
      <a:lvl2pPr marL="1097280" indent="-365760" algn="l" defTabSz="1463040" rtl="0" eaLnBrk="1" latinLnBrk="0" hangingPunct="1">
        <a:lnSpc>
          <a:spcPct val="90000"/>
        </a:lnSpc>
        <a:spcBef>
          <a:spcPts val="800"/>
        </a:spcBef>
        <a:buFont typeface="Arial" panose="020B0604020202020204" pitchFamily="34" charset="0"/>
        <a:buChar char="•"/>
        <a:defRPr sz="3840" kern="1200">
          <a:solidFill>
            <a:schemeClr val="tx1"/>
          </a:solidFill>
          <a:latin typeface="+mn-lt"/>
          <a:ea typeface="+mn-ea"/>
          <a:cs typeface="+mn-cs"/>
        </a:defRPr>
      </a:lvl2pPr>
      <a:lvl3pPr marL="1828800" indent="-365760" algn="l" defTabSz="1463040" rtl="0" eaLnBrk="1" latinLnBrk="0" hangingPunct="1">
        <a:lnSpc>
          <a:spcPct val="90000"/>
        </a:lnSpc>
        <a:spcBef>
          <a:spcPts val="800"/>
        </a:spcBef>
        <a:buFont typeface="Arial" panose="020B0604020202020204" pitchFamily="34" charset="0"/>
        <a:buChar char="•"/>
        <a:defRPr sz="3200" kern="1200">
          <a:solidFill>
            <a:schemeClr val="tx1"/>
          </a:solidFill>
          <a:latin typeface="+mn-lt"/>
          <a:ea typeface="+mn-ea"/>
          <a:cs typeface="+mn-cs"/>
        </a:defRPr>
      </a:lvl3pPr>
      <a:lvl4pPr marL="25603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4pPr>
      <a:lvl5pPr marL="329184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5pPr>
      <a:lvl6pPr marL="402336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6pPr>
      <a:lvl7pPr marL="475488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7pPr>
      <a:lvl8pPr marL="548640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8pPr>
      <a:lvl9pPr marL="62179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9pPr>
    </p:bodyStyle>
    <p:other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4"/>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620">
                <a:solidFill>
                  <a:schemeClr val="tx1">
                    <a:tint val="75000"/>
                  </a:schemeClr>
                </a:solidFill>
              </a:defRPr>
            </a:lvl1pPr>
          </a:lstStyle>
          <a:p>
            <a:fld id="{B16436C1-0D94-439B-A5F9-6BF9F1C79695}" type="datetimeFigureOut">
              <a:rPr lang="en-GB" smtClean="0"/>
              <a:t>27/02/2024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6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6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1937258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234440" rtl="0" eaLnBrk="1" latinLnBrk="0" hangingPunct="1">
        <a:lnSpc>
          <a:spcPct val="90000"/>
        </a:lnSpc>
        <a:spcBef>
          <a:spcPct val="0"/>
        </a:spcBef>
        <a:buNone/>
        <a:defRPr sz="5940" kern="1200">
          <a:solidFill>
            <a:schemeClr val="tx1"/>
          </a:solidFill>
          <a:latin typeface="+mj-lt"/>
          <a:ea typeface="+mj-ea"/>
          <a:cs typeface="+mj-cs"/>
        </a:defRPr>
      </a:lvl1pPr>
    </p:titleStyle>
    <p:bodyStyle>
      <a:lvl1pPr marL="308610" indent="-308610" algn="l" defTabSz="1234440" rtl="0" eaLnBrk="1" latinLnBrk="0" hangingPunct="1">
        <a:lnSpc>
          <a:spcPct val="90000"/>
        </a:lnSpc>
        <a:spcBef>
          <a:spcPts val="1350"/>
        </a:spcBef>
        <a:buFont typeface="Arial" panose="020B0604020202020204" pitchFamily="34" charset="0"/>
        <a:buChar char="•"/>
        <a:defRPr sz="3780" kern="1200">
          <a:solidFill>
            <a:schemeClr val="tx1"/>
          </a:solidFill>
          <a:latin typeface="+mn-lt"/>
          <a:ea typeface="+mn-ea"/>
          <a:cs typeface="+mn-cs"/>
        </a:defRPr>
      </a:lvl1pPr>
      <a:lvl2pPr marL="925830" indent="-308610" algn="l" defTabSz="1234440" rtl="0" eaLnBrk="1" latinLnBrk="0" hangingPunct="1">
        <a:lnSpc>
          <a:spcPct val="90000"/>
        </a:lnSpc>
        <a:spcBef>
          <a:spcPts val="675"/>
        </a:spcBef>
        <a:buFont typeface="Arial" panose="020B0604020202020204" pitchFamily="34" charset="0"/>
        <a:buChar char="•"/>
        <a:defRPr sz="3240" kern="1200">
          <a:solidFill>
            <a:schemeClr val="tx1"/>
          </a:solidFill>
          <a:latin typeface="+mn-lt"/>
          <a:ea typeface="+mn-ea"/>
          <a:cs typeface="+mn-cs"/>
        </a:defRPr>
      </a:lvl2pPr>
      <a:lvl3pPr marL="1543050" indent="-308610" algn="l" defTabSz="1234440" rtl="0" eaLnBrk="1" latinLnBrk="0" hangingPunct="1">
        <a:lnSpc>
          <a:spcPct val="90000"/>
        </a:lnSpc>
        <a:spcBef>
          <a:spcPts val="675"/>
        </a:spcBef>
        <a:buFont typeface="Arial" panose="020B0604020202020204" pitchFamily="34" charset="0"/>
        <a:buChar char="•"/>
        <a:defRPr sz="2700" kern="1200">
          <a:solidFill>
            <a:schemeClr val="tx1"/>
          </a:solidFill>
          <a:latin typeface="+mn-lt"/>
          <a:ea typeface="+mn-ea"/>
          <a:cs typeface="+mn-cs"/>
        </a:defRPr>
      </a:lvl3pPr>
      <a:lvl4pPr marL="21602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4pPr>
      <a:lvl5pPr marL="277749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5pPr>
      <a:lvl6pPr marL="339471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6pPr>
      <a:lvl7pPr marL="401193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7pPr>
      <a:lvl8pPr marL="462915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8pPr>
      <a:lvl9pPr marL="52463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9pPr>
    </p:bodyStyle>
    <p:otherStyle>
      <a:defPPr>
        <a:defRPr lang="en-US"/>
      </a:defPPr>
      <a:lvl1pPr marL="0" algn="l" defTabSz="1234440" rtl="0" eaLnBrk="1" latinLnBrk="0" hangingPunct="1">
        <a:defRPr sz="2430" kern="1200">
          <a:solidFill>
            <a:schemeClr val="tx1"/>
          </a:solidFill>
          <a:latin typeface="+mn-lt"/>
          <a:ea typeface="+mn-ea"/>
          <a:cs typeface="+mn-cs"/>
        </a:defRPr>
      </a:lvl1pPr>
      <a:lvl2pPr marL="617220" algn="l" defTabSz="1234440" rtl="0" eaLnBrk="1" latinLnBrk="0" hangingPunct="1">
        <a:defRPr sz="2430" kern="1200">
          <a:solidFill>
            <a:schemeClr val="tx1"/>
          </a:solidFill>
          <a:latin typeface="+mn-lt"/>
          <a:ea typeface="+mn-ea"/>
          <a:cs typeface="+mn-cs"/>
        </a:defRPr>
      </a:lvl2pPr>
      <a:lvl3pPr marL="1234440" algn="l" defTabSz="1234440" rtl="0" eaLnBrk="1" latinLnBrk="0" hangingPunct="1">
        <a:defRPr sz="2430" kern="1200">
          <a:solidFill>
            <a:schemeClr val="tx1"/>
          </a:solidFill>
          <a:latin typeface="+mn-lt"/>
          <a:ea typeface="+mn-ea"/>
          <a:cs typeface="+mn-cs"/>
        </a:defRPr>
      </a:lvl3pPr>
      <a:lvl4pPr marL="1851660" algn="l" defTabSz="1234440" rtl="0" eaLnBrk="1" latinLnBrk="0" hangingPunct="1">
        <a:defRPr sz="2430" kern="1200">
          <a:solidFill>
            <a:schemeClr val="tx1"/>
          </a:solidFill>
          <a:latin typeface="+mn-lt"/>
          <a:ea typeface="+mn-ea"/>
          <a:cs typeface="+mn-cs"/>
        </a:defRPr>
      </a:lvl4pPr>
      <a:lvl5pPr marL="2468880" algn="l" defTabSz="1234440" rtl="0" eaLnBrk="1" latinLnBrk="0" hangingPunct="1">
        <a:defRPr sz="2430" kern="1200">
          <a:solidFill>
            <a:schemeClr val="tx1"/>
          </a:solidFill>
          <a:latin typeface="+mn-lt"/>
          <a:ea typeface="+mn-ea"/>
          <a:cs typeface="+mn-cs"/>
        </a:defRPr>
      </a:lvl5pPr>
      <a:lvl6pPr marL="3086100" algn="l" defTabSz="1234440" rtl="0" eaLnBrk="1" latinLnBrk="0" hangingPunct="1">
        <a:defRPr sz="2430" kern="1200">
          <a:solidFill>
            <a:schemeClr val="tx1"/>
          </a:solidFill>
          <a:latin typeface="+mn-lt"/>
          <a:ea typeface="+mn-ea"/>
          <a:cs typeface="+mn-cs"/>
        </a:defRPr>
      </a:lvl6pPr>
      <a:lvl7pPr marL="3703320" algn="l" defTabSz="1234440" rtl="0" eaLnBrk="1" latinLnBrk="0" hangingPunct="1">
        <a:defRPr sz="2430" kern="1200">
          <a:solidFill>
            <a:schemeClr val="tx1"/>
          </a:solidFill>
          <a:latin typeface="+mn-lt"/>
          <a:ea typeface="+mn-ea"/>
          <a:cs typeface="+mn-cs"/>
        </a:defRPr>
      </a:lvl7pPr>
      <a:lvl8pPr marL="4320540" algn="l" defTabSz="1234440" rtl="0" eaLnBrk="1" latinLnBrk="0" hangingPunct="1">
        <a:defRPr sz="2430" kern="1200">
          <a:solidFill>
            <a:schemeClr val="tx1"/>
          </a:solidFill>
          <a:latin typeface="+mn-lt"/>
          <a:ea typeface="+mn-ea"/>
          <a:cs typeface="+mn-cs"/>
        </a:defRPr>
      </a:lvl8pPr>
      <a:lvl9pPr marL="4937760" algn="l" defTabSz="1234440" rtl="0" eaLnBrk="1" latinLnBrk="0" hangingPunct="1">
        <a:defRPr sz="24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two-session reward learning experiment!</a:t>
            </a:r>
          </a:p>
        </p:txBody>
      </p:sp>
    </p:spTree>
    <p:extLst>
      <p:ext uri="{BB962C8B-B14F-4D97-AF65-F5344CB8AC3E}">
        <p14:creationId xmlns:p14="http://schemas.microsoft.com/office/powerpoint/2010/main" val="3895652933"/>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r>
              <a:rPr lang="en-GB" sz="5809" dirty="0"/>
              <a:t>Overview of one ‘trial’</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469638" y="3612726"/>
            <a:ext cx="15055061" cy="5790061"/>
            <a:chOff x="217240" y="2009550"/>
            <a:chExt cx="11405349" cy="4386410"/>
          </a:xfrm>
        </p:grpSpPr>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480" b="7198"/>
            <a:stretch/>
          </p:blipFill>
          <p:spPr>
            <a:xfrm>
              <a:off x="217240" y="2009550"/>
              <a:ext cx="4184535" cy="1419450"/>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9" name="Arrow: Down 8">
              <a:extLst>
                <a:ext uri="{FF2B5EF4-FFF2-40B4-BE49-F238E27FC236}">
                  <a16:creationId xmlns:a16="http://schemas.microsoft.com/office/drawing/2014/main" id="{1418A11D-F8C9-4482-ADDC-35929A421BC6}"/>
                </a:ext>
              </a:extLst>
            </p:cNvPr>
            <p:cNvSpPr/>
            <p:nvPr/>
          </p:nvSpPr>
          <p:spPr>
            <a:xfrm>
              <a:off x="517592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dirty="0"/>
            </a:p>
          </p:txBody>
        </p:sp>
        <p:sp>
          <p:nvSpPr>
            <p:cNvPr id="10" name="TextBox 9">
              <a:extLst>
                <a:ext uri="{FF2B5EF4-FFF2-40B4-BE49-F238E27FC236}">
                  <a16:creationId xmlns:a16="http://schemas.microsoft.com/office/drawing/2014/main" id="{FB27B430-0DF1-4106-B0DD-DFF0186D6E8B}"/>
                </a:ext>
              </a:extLst>
            </p:cNvPr>
            <p:cNvSpPr txBox="1"/>
            <p:nvPr/>
          </p:nvSpPr>
          <p:spPr>
            <a:xfrm>
              <a:off x="6937641" y="2251122"/>
              <a:ext cx="2022119" cy="722808"/>
            </a:xfrm>
            <a:prstGeom prst="rect">
              <a:avLst/>
            </a:prstGeom>
            <a:noFill/>
          </p:spPr>
          <p:txBody>
            <a:bodyPr wrap="square" rtlCol="0">
              <a:spAutoFit/>
            </a:bodyPr>
            <a:lstStyle/>
            <a:p>
              <a:pPr algn="ctr"/>
              <a:r>
                <a:rPr lang="en-GB" sz="4800" dirty="0">
                  <a:solidFill>
                    <a:schemeClr val="accent3">
                      <a:lumMod val="50000"/>
                    </a:schemeClr>
                  </a:solidFill>
                </a:rPr>
                <a:t>…</a:t>
              </a:r>
              <a:r>
                <a:rPr lang="en-GB" sz="5600" dirty="0">
                  <a:solidFill>
                    <a:srgbClr val="0432FF"/>
                  </a:solidFill>
                </a:rPr>
                <a:t>delay</a:t>
              </a:r>
              <a:r>
                <a:rPr lang="en-GB" sz="4800" dirty="0">
                  <a:solidFill>
                    <a:schemeClr val="accent3">
                      <a:lumMod val="50000"/>
                    </a:schemeClr>
                  </a:solidFill>
                </a:rPr>
                <a:t>…</a:t>
              </a:r>
            </a:p>
          </p:txBody>
        </p:sp>
        <p:sp>
          <p:nvSpPr>
            <p:cNvPr id="11" name="Arrow: Down 10">
              <a:extLst>
                <a:ext uri="{FF2B5EF4-FFF2-40B4-BE49-F238E27FC236}">
                  <a16:creationId xmlns:a16="http://schemas.microsoft.com/office/drawing/2014/main" id="{EAC200F2-EC60-4C57-9C3A-3605C1D88AF5}"/>
                </a:ext>
              </a:extLst>
            </p:cNvPr>
            <p:cNvSpPr/>
            <p:nvPr/>
          </p:nvSpPr>
          <p:spPr>
            <a:xfrm>
              <a:off x="7708128" y="3142781"/>
              <a:ext cx="511865" cy="1790342"/>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77916"/>
            </a:xfrm>
            <a:prstGeom prst="rect">
              <a:avLst/>
            </a:prstGeom>
            <a:noFill/>
          </p:spPr>
          <p:txBody>
            <a:bodyPr wrap="square" rtlCol="0">
              <a:spAutoFit/>
            </a:bodyPr>
            <a:lstStyle/>
            <a:p>
              <a:pPr algn="ctr"/>
              <a:r>
                <a:rPr lang="en-GB" sz="3168" dirty="0"/>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3980414" y="5218043"/>
              <a:ext cx="2892287" cy="808593"/>
            </a:xfrm>
            <a:prstGeom prst="rect">
              <a:avLst/>
            </a:prstGeom>
            <a:noFill/>
          </p:spPr>
          <p:txBody>
            <a:bodyPr wrap="square" rtlCol="0">
              <a:spAutoFit/>
            </a:bodyPr>
            <a:lstStyle/>
            <a:p>
              <a:pPr algn="ctr"/>
              <a:r>
                <a:rPr lang="en-GB" sz="3168" dirty="0"/>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6853525" y="5128589"/>
              <a:ext cx="2381229" cy="1002605"/>
            </a:xfrm>
            <a:prstGeom prst="rect">
              <a:avLst/>
            </a:prstGeom>
            <a:noFill/>
          </p:spPr>
          <p:txBody>
            <a:bodyPr wrap="square" rtlCol="0">
              <a:spAutoFit/>
            </a:bodyPr>
            <a:lstStyle/>
            <a:p>
              <a:pPr algn="ctr"/>
              <a:r>
                <a:rPr lang="en-GB" sz="4000" u="sng" dirty="0">
                  <a:solidFill>
                    <a:srgbClr val="FF0000"/>
                  </a:solidFill>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808593"/>
            </a:xfrm>
            <a:prstGeom prst="rect">
              <a:avLst/>
            </a:prstGeom>
            <a:noFill/>
          </p:spPr>
          <p:txBody>
            <a:bodyPr wrap="square" rtlCol="0">
              <a:spAutoFit/>
            </a:bodyPr>
            <a:lstStyle/>
            <a:p>
              <a:pPr algn="ctr"/>
              <a:r>
                <a:rPr lang="en-GB" sz="3168" dirty="0"/>
                <a:t>Feedback displayed</a:t>
              </a:r>
            </a:p>
          </p:txBody>
        </p:sp>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3">
              <a:extLst>
                <a:ext uri="{28A0092B-C50C-407E-A947-70E740481C1C}">
                  <a14:useLocalDpi xmlns:a14="http://schemas.microsoft.com/office/drawing/2010/main" val="0"/>
                </a:ext>
              </a:extLst>
            </a:blip>
            <a:srcRect l="11764" t="35252" r="42809" b="13479"/>
            <a:stretch/>
          </p:blipFill>
          <p:spPr>
            <a:xfrm>
              <a:off x="4055058" y="2009550"/>
              <a:ext cx="1954212" cy="1446279"/>
            </a:xfrm>
            <a:prstGeom prst="rect">
              <a:avLst/>
            </a:prstGeom>
          </p:spPr>
        </p:pic>
      </p:grpSp>
      <p:sp>
        <p:nvSpPr>
          <p:cNvPr id="2" name="Rectangle 1">
            <a:extLst>
              <a:ext uri="{FF2B5EF4-FFF2-40B4-BE49-F238E27FC236}">
                <a16:creationId xmlns:a16="http://schemas.microsoft.com/office/drawing/2014/main" id="{295C91B0-5FDE-0C19-672D-A2AEB4C14BE5}"/>
              </a:ext>
            </a:extLst>
          </p:cNvPr>
          <p:cNvSpPr/>
          <p:nvPr/>
        </p:nvSpPr>
        <p:spPr>
          <a:xfrm>
            <a:off x="4546183" y="3454208"/>
            <a:ext cx="989375" cy="219175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4" name="Rectangle 3">
            <a:extLst>
              <a:ext uri="{FF2B5EF4-FFF2-40B4-BE49-F238E27FC236}">
                <a16:creationId xmlns:a16="http://schemas.microsoft.com/office/drawing/2014/main" id="{FB4D6226-61CE-3D66-8D41-873CBB4349F5}"/>
              </a:ext>
            </a:extLst>
          </p:cNvPr>
          <p:cNvSpPr/>
          <p:nvPr/>
        </p:nvSpPr>
        <p:spPr>
          <a:xfrm>
            <a:off x="2933726" y="2534480"/>
            <a:ext cx="1331719" cy="107824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2981271"/>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
        <p:nvSpPr>
          <p:cNvPr id="7" name="Rounded Rectangle 6">
            <a:extLst>
              <a:ext uri="{FF2B5EF4-FFF2-40B4-BE49-F238E27FC236}">
                <a16:creationId xmlns:a16="http://schemas.microsoft.com/office/drawing/2014/main" id="{9F04E4CB-315D-9B6A-389D-AB27B2CBE1B0}"/>
              </a:ext>
            </a:extLst>
          </p:cNvPr>
          <p:cNvSpPr/>
          <p:nvPr/>
        </p:nvSpPr>
        <p:spPr>
          <a:xfrm>
            <a:off x="302335" y="2911376"/>
            <a:ext cx="4243847" cy="2814092"/>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DA1555E0-B2AB-46BB-C83D-4629B2BD44D7}"/>
              </a:ext>
            </a:extLst>
          </p:cNvPr>
          <p:cNvSpPr/>
          <p:nvPr/>
        </p:nvSpPr>
        <p:spPr>
          <a:xfrm>
            <a:off x="5096720" y="2875962"/>
            <a:ext cx="4243847" cy="2849506"/>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5873928D-5C75-F6BC-D5EF-3B38B18D0FA7}"/>
              </a:ext>
            </a:extLst>
          </p:cNvPr>
          <p:cNvSpPr/>
          <p:nvPr/>
        </p:nvSpPr>
        <p:spPr>
          <a:xfrm>
            <a:off x="12153652" y="2875962"/>
            <a:ext cx="4141426" cy="2851123"/>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94F2B02E-C2BB-1B1C-6184-05AE642C55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6370" y="2974606"/>
            <a:ext cx="1055284" cy="957118"/>
          </a:xfrm>
          <a:prstGeom prst="rect">
            <a:avLst/>
          </a:prstGeom>
        </p:spPr>
      </p:pic>
      <p:pic>
        <p:nvPicPr>
          <p:cNvPr id="24" name="Picture 23">
            <a:extLst>
              <a:ext uri="{FF2B5EF4-FFF2-40B4-BE49-F238E27FC236}">
                <a16:creationId xmlns:a16="http://schemas.microsoft.com/office/drawing/2014/main" id="{A7AF5DAA-910E-F0C8-197D-D5C6F31FAA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5027" y="2930513"/>
            <a:ext cx="1055284" cy="957118"/>
          </a:xfrm>
          <a:prstGeom prst="rect">
            <a:avLst/>
          </a:prstGeom>
        </p:spPr>
      </p:pic>
    </p:spTree>
    <p:extLst>
      <p:ext uri="{BB962C8B-B14F-4D97-AF65-F5344CB8AC3E}">
        <p14:creationId xmlns:p14="http://schemas.microsoft.com/office/powerpoint/2010/main" val="282626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D9DE8AF-FE51-4D97-9D86-95ACD6015597}"/>
              </a:ext>
            </a:extLst>
          </p:cNvPr>
          <p:cNvSpPr txBox="1"/>
          <p:nvPr/>
        </p:nvSpPr>
        <p:spPr>
          <a:xfrm>
            <a:off x="596714" y="915984"/>
            <a:ext cx="15265771" cy="4711161"/>
          </a:xfrm>
          <a:prstGeom prst="rect">
            <a:avLst/>
          </a:prstGeom>
          <a:noFill/>
        </p:spPr>
        <p:txBody>
          <a:bodyPr wrap="square" rtlCol="0">
            <a:spAutoFit/>
          </a:bodyPr>
          <a:lstStyle/>
          <a:p>
            <a:pPr algn="just"/>
            <a:endParaRPr lang="en-GB" sz="3696" dirty="0"/>
          </a:p>
          <a:p>
            <a:pPr marL="603535" indent="-603535">
              <a:buFont typeface="Arial" panose="020B0604020202020204" pitchFamily="34" charset="0"/>
              <a:buChar char="•"/>
            </a:pPr>
            <a:r>
              <a:rPr lang="en-GB" sz="4400" dirty="0"/>
              <a:t>Sometimes you will also rate your mood.</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We collect happiness ratings because we are interested in changes in mood. </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Note that the specific happiness ratings you provide have </a:t>
            </a:r>
            <a:r>
              <a:rPr lang="en-GB" sz="3696" b="1" dirty="0"/>
              <a:t>no influence at all </a:t>
            </a:r>
            <a:r>
              <a:rPr lang="en-GB" sz="3696" dirty="0"/>
              <a:t>on the rest of the experiment.</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Just go with your initial feeling and click on the scale:</a:t>
            </a:r>
          </a:p>
          <a:p>
            <a:pPr algn="just"/>
            <a:endParaRPr lang="en-GB" sz="3535" dirty="0"/>
          </a:p>
        </p:txBody>
      </p:sp>
      <p:sp>
        <p:nvSpPr>
          <p:cNvPr id="11" name="TextBox 10">
            <a:extLst>
              <a:ext uri="{FF2B5EF4-FFF2-40B4-BE49-F238E27FC236}">
                <a16:creationId xmlns:a16="http://schemas.microsoft.com/office/drawing/2014/main" id="{D47215BB-6626-42B8-AD9C-E5CF69A60A4F}"/>
              </a:ext>
            </a:extLst>
          </p:cNvPr>
          <p:cNvSpPr txBox="1"/>
          <p:nvPr/>
        </p:nvSpPr>
        <p:spPr>
          <a:xfrm>
            <a:off x="465957" y="146611"/>
            <a:ext cx="7314207" cy="986296"/>
          </a:xfrm>
          <a:prstGeom prst="rect">
            <a:avLst/>
          </a:prstGeom>
          <a:noFill/>
        </p:spPr>
        <p:txBody>
          <a:bodyPr wrap="square" rtlCol="0">
            <a:spAutoFit/>
          </a:bodyPr>
          <a:lstStyle/>
          <a:p>
            <a:r>
              <a:rPr lang="en-GB" sz="5809" b="1" dirty="0"/>
              <a:t>Mood Rating</a:t>
            </a:r>
          </a:p>
        </p:txBody>
      </p:sp>
      <p:pic>
        <p:nvPicPr>
          <p:cNvPr id="13" name="Picture 12">
            <a:extLst>
              <a:ext uri="{FF2B5EF4-FFF2-40B4-BE49-F238E27FC236}">
                <a16:creationId xmlns:a16="http://schemas.microsoft.com/office/drawing/2014/main" id="{649982A0-51B6-4D15-89F6-CC5FC5756907}"/>
              </a:ext>
            </a:extLst>
          </p:cNvPr>
          <p:cNvPicPr>
            <a:picLocks noChangeAspect="1"/>
          </p:cNvPicPr>
          <p:nvPr/>
        </p:nvPicPr>
        <p:blipFill rotWithShape="1">
          <a:blip r:embed="rId2">
            <a:extLst>
              <a:ext uri="{28A0092B-C50C-407E-A947-70E740481C1C}">
                <a14:useLocalDpi xmlns:a14="http://schemas.microsoft.com/office/drawing/2010/main" val="0"/>
              </a:ext>
            </a:extLst>
          </a:blip>
          <a:srcRect t="24709"/>
          <a:stretch/>
        </p:blipFill>
        <p:spPr>
          <a:xfrm>
            <a:off x="3100592" y="5220257"/>
            <a:ext cx="9596001" cy="2657044"/>
          </a:xfrm>
          <a:prstGeom prst="rect">
            <a:avLst/>
          </a:prstGeom>
        </p:spPr>
      </p:pic>
      <p:sp>
        <p:nvSpPr>
          <p:cNvPr id="3" name="TextBox 2">
            <a:extLst>
              <a:ext uri="{FF2B5EF4-FFF2-40B4-BE49-F238E27FC236}">
                <a16:creationId xmlns:a16="http://schemas.microsoft.com/office/drawing/2014/main" id="{D5DE27FB-86BC-42EC-258E-DD3A70AD90A8}"/>
              </a:ext>
            </a:extLst>
          </p:cNvPr>
          <p:cNvSpPr txBox="1"/>
          <p:nvPr/>
        </p:nvSpPr>
        <p:spPr>
          <a:xfrm>
            <a:off x="596714" y="8117824"/>
            <a:ext cx="11496908" cy="1938992"/>
          </a:xfrm>
          <a:prstGeom prst="rect">
            <a:avLst/>
          </a:prstGeom>
          <a:noFill/>
        </p:spPr>
        <p:txBody>
          <a:bodyPr wrap="square">
            <a:spAutoFit/>
          </a:bodyPr>
          <a:lstStyle/>
          <a:p>
            <a:pPr marL="603535" indent="-603535">
              <a:buFont typeface="Arial" panose="020B0604020202020204" pitchFamily="34" charset="0"/>
              <a:buChar char="•"/>
            </a:pPr>
            <a:r>
              <a:rPr lang="en-GB" sz="4000" dirty="0"/>
              <a:t>Please try to answer immediately. If needed, you have </a:t>
            </a:r>
            <a:r>
              <a:rPr lang="en-GB" sz="4000" b="1" dirty="0"/>
              <a:t>20 seconds</a:t>
            </a:r>
            <a:r>
              <a:rPr lang="en-GB" sz="4000" dirty="0"/>
              <a:t> </a:t>
            </a:r>
            <a:r>
              <a:rPr lang="en-GB" sz="4000" dirty="0">
                <a:solidFill>
                  <a:srgbClr val="C00000"/>
                </a:solidFill>
              </a:rPr>
              <a:t>before a warning about losing points appears</a:t>
            </a:r>
            <a:r>
              <a:rPr lang="en-GB" sz="4000" dirty="0"/>
              <a:t>.</a:t>
            </a:r>
          </a:p>
        </p:txBody>
      </p:sp>
    </p:spTree>
    <p:extLst>
      <p:ext uri="{BB962C8B-B14F-4D97-AF65-F5344CB8AC3E}">
        <p14:creationId xmlns:p14="http://schemas.microsoft.com/office/powerpoint/2010/main" val="30038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7D33F1-E2D0-4B55-8597-CE6629B9A91B}"/>
              </a:ext>
            </a:extLst>
          </p:cNvPr>
          <p:cNvSpPr txBox="1"/>
          <p:nvPr/>
        </p:nvSpPr>
        <p:spPr>
          <a:xfrm>
            <a:off x="844065" y="1390685"/>
            <a:ext cx="15265771" cy="8339959"/>
          </a:xfrm>
          <a:prstGeom prst="rect">
            <a:avLst/>
          </a:prstGeom>
          <a:noFill/>
        </p:spPr>
        <p:txBody>
          <a:bodyPr wrap="square" rtlCol="0">
            <a:spAutoFit/>
          </a:bodyPr>
          <a:lstStyle/>
          <a:p>
            <a:pPr algn="just"/>
            <a:endParaRPr lang="en-GB" sz="4400" dirty="0"/>
          </a:p>
          <a:p>
            <a:pPr algn="ctr"/>
            <a:r>
              <a:rPr lang="en-GB" sz="4400" dirty="0"/>
              <a:t>Before you start, you will go through a practice section to prepare you for the main experiment.</a:t>
            </a:r>
          </a:p>
          <a:p>
            <a:pPr algn="ctr"/>
            <a:endParaRPr lang="en-GB" sz="4400" dirty="0"/>
          </a:p>
          <a:p>
            <a:pPr algn="ctr"/>
            <a:r>
              <a:rPr lang="en-GB" sz="4400" dirty="0"/>
              <a:t>The practice section is starting soon.  </a:t>
            </a:r>
          </a:p>
          <a:p>
            <a:pPr algn="ctr"/>
            <a:r>
              <a:rPr lang="en-GB" sz="4400" dirty="0"/>
              <a:t>You will respond by pressing the letters 'f' and 'j' only.  </a:t>
            </a:r>
          </a:p>
          <a:p>
            <a:pPr algn="ctr"/>
            <a:r>
              <a:rPr lang="en-GB" sz="4400" dirty="0"/>
              <a:t> </a:t>
            </a:r>
          </a:p>
          <a:p>
            <a:pPr algn="ctr"/>
            <a:r>
              <a:rPr lang="en-GB" sz="4400" dirty="0"/>
              <a:t>Now place your left index finger on the 'f' key and </a:t>
            </a:r>
          </a:p>
          <a:p>
            <a:pPr algn="ctr"/>
            <a:r>
              <a:rPr lang="en-GB" sz="4400" dirty="0"/>
              <a:t>your right index finger on the 'j' key.   </a:t>
            </a:r>
          </a:p>
          <a:p>
            <a:pPr algn="ctr"/>
            <a:endParaRPr lang="en-GB" sz="4400" dirty="0"/>
          </a:p>
          <a:p>
            <a:pPr algn="ctr"/>
            <a:r>
              <a:rPr lang="en-GB" sz="4400" dirty="0"/>
              <a:t>Press 'f' or 'j' to continue</a:t>
            </a:r>
          </a:p>
          <a:p>
            <a:pPr algn="just"/>
            <a:endParaRPr lang="en-GB" sz="4400" dirty="0"/>
          </a:p>
        </p:txBody>
      </p:sp>
    </p:spTree>
    <p:extLst>
      <p:ext uri="{BB962C8B-B14F-4D97-AF65-F5344CB8AC3E}">
        <p14:creationId xmlns:p14="http://schemas.microsoft.com/office/powerpoint/2010/main" val="1335961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93D28-DAAF-4AB4-A218-8FB88B611509}"/>
              </a:ext>
            </a:extLst>
          </p:cNvPr>
          <p:cNvSpPr txBox="1"/>
          <p:nvPr/>
        </p:nvSpPr>
        <p:spPr>
          <a:xfrm>
            <a:off x="1419369" y="3271633"/>
            <a:ext cx="13620463" cy="5262979"/>
          </a:xfrm>
          <a:prstGeom prst="rect">
            <a:avLst/>
          </a:prstGeom>
          <a:noFill/>
        </p:spPr>
        <p:txBody>
          <a:bodyPr wrap="square" rtlCol="0">
            <a:spAutoFit/>
          </a:bodyPr>
          <a:lstStyle/>
          <a:p>
            <a:pPr algn="ctr"/>
            <a:r>
              <a:rPr lang="en-GB" sz="4800" dirty="0"/>
              <a:t>Thank you!</a:t>
            </a:r>
          </a:p>
          <a:p>
            <a:pPr algn="ctr"/>
            <a:endParaRPr lang="en-GB" sz="4800" dirty="0"/>
          </a:p>
          <a:p>
            <a:pPr algn="ctr"/>
            <a:r>
              <a:rPr lang="en-GB" sz="4800" dirty="0"/>
              <a:t>You have completed the practice part of the experiment.</a:t>
            </a:r>
          </a:p>
          <a:p>
            <a:pPr algn="ctr"/>
            <a:endParaRPr lang="en-GB" sz="4800" dirty="0"/>
          </a:p>
          <a:p>
            <a:pPr algn="ctr"/>
            <a:r>
              <a:rPr lang="en-GB" sz="4800" dirty="0"/>
              <a:t>Please be ready for the main part of the experiment.</a:t>
            </a:r>
          </a:p>
          <a:p>
            <a:pPr algn="ctr"/>
            <a:endParaRPr lang="en-GB" sz="4800" dirty="0"/>
          </a:p>
        </p:txBody>
      </p:sp>
    </p:spTree>
    <p:extLst>
      <p:ext uri="{BB962C8B-B14F-4D97-AF65-F5344CB8AC3E}">
        <p14:creationId xmlns:p14="http://schemas.microsoft.com/office/powerpoint/2010/main" val="511621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E8FBFD-1829-472D-8F2A-DFDD0B157C2A}"/>
              </a:ext>
            </a:extLst>
          </p:cNvPr>
          <p:cNvSpPr txBox="1"/>
          <p:nvPr/>
        </p:nvSpPr>
        <p:spPr>
          <a:xfrm>
            <a:off x="788572" y="933756"/>
            <a:ext cx="15265771" cy="10949960"/>
          </a:xfrm>
          <a:prstGeom prst="rect">
            <a:avLst/>
          </a:prstGeom>
          <a:noFill/>
        </p:spPr>
        <p:txBody>
          <a:bodyPr wrap="square" rtlCol="0">
            <a:spAutoFit/>
          </a:bodyPr>
          <a:lstStyle/>
          <a:p>
            <a:pPr algn="just"/>
            <a:endParaRPr lang="en-GB" sz="4800" dirty="0"/>
          </a:p>
          <a:p>
            <a:pPr algn="ctr"/>
            <a:r>
              <a:rPr lang="en-GB" sz="4800" dirty="0"/>
              <a:t>The main part is starting.  </a:t>
            </a:r>
          </a:p>
          <a:p>
            <a:pPr algn="ctr"/>
            <a:endParaRPr lang="en-GB" sz="4800" dirty="0"/>
          </a:p>
          <a:p>
            <a:pPr algn="ctr"/>
            <a:r>
              <a:rPr lang="en-GB" sz="4800" dirty="0"/>
              <a:t>Remember, respond by pressing the letters 'f' and 'j' only.  </a:t>
            </a:r>
          </a:p>
          <a:p>
            <a:pPr algn="ctr"/>
            <a:r>
              <a:rPr lang="en-GB" sz="4800" dirty="0"/>
              <a:t> </a:t>
            </a:r>
          </a:p>
          <a:p>
            <a:pPr algn="ctr"/>
            <a:r>
              <a:rPr lang="en-GB" sz="4800" dirty="0"/>
              <a:t>Now place your left index finger on the 'f' key and </a:t>
            </a:r>
          </a:p>
          <a:p>
            <a:pPr algn="ctr"/>
            <a:r>
              <a:rPr lang="en-GB" sz="4800" dirty="0"/>
              <a:t>your right index finger on the 'j' key.   </a:t>
            </a:r>
          </a:p>
          <a:p>
            <a:pPr algn="ctr"/>
            <a:endParaRPr lang="en-GB" sz="4800" dirty="0"/>
          </a:p>
          <a:p>
            <a:pPr algn="ctr"/>
            <a:r>
              <a:rPr lang="en-GB" sz="4800" dirty="0"/>
              <a:t>Press 'f' or 'j' to continue</a:t>
            </a:r>
          </a:p>
          <a:p>
            <a:pPr algn="just"/>
            <a:endParaRPr lang="en-GB" sz="4800" dirty="0"/>
          </a:p>
        </p:txBody>
      </p:sp>
    </p:spTree>
    <p:extLst>
      <p:ext uri="{BB962C8B-B14F-4D97-AF65-F5344CB8AC3E}">
        <p14:creationId xmlns:p14="http://schemas.microsoft.com/office/powerpoint/2010/main" val="217472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2458342"/>
            <a:ext cx="13620463" cy="4247317"/>
          </a:xfrm>
          <a:prstGeom prst="rect">
            <a:avLst/>
          </a:prstGeom>
          <a:noFill/>
        </p:spPr>
        <p:txBody>
          <a:bodyPr wrap="square" rtlCol="0">
            <a:spAutoFit/>
          </a:bodyPr>
          <a:lstStyle/>
          <a:p>
            <a:pPr algn="ctr"/>
            <a:r>
              <a:rPr lang="en-GB" sz="5400" dirty="0"/>
              <a:t>Great work!</a:t>
            </a:r>
          </a:p>
          <a:p>
            <a:pPr algn="ctr"/>
            <a:endParaRPr lang="en-GB" sz="5400" dirty="0"/>
          </a:p>
          <a:p>
            <a:pPr algn="ctr"/>
            <a:r>
              <a:rPr lang="en-GB" sz="5400" dirty="0"/>
              <a:t>You have completed the main part of the experiment.</a:t>
            </a:r>
          </a:p>
          <a:p>
            <a:pPr algn="ctr"/>
            <a:endParaRPr lang="en-GB" sz="5400" dirty="0"/>
          </a:p>
        </p:txBody>
      </p:sp>
    </p:spTree>
    <p:extLst>
      <p:ext uri="{BB962C8B-B14F-4D97-AF65-F5344CB8AC3E}">
        <p14:creationId xmlns:p14="http://schemas.microsoft.com/office/powerpoint/2010/main" val="191623667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3230014"/>
            <a:ext cx="13620463" cy="6001643"/>
          </a:xfrm>
          <a:prstGeom prst="rect">
            <a:avLst/>
          </a:prstGeom>
          <a:noFill/>
        </p:spPr>
        <p:txBody>
          <a:bodyPr wrap="square" rtlCol="0">
            <a:spAutoFit/>
          </a:bodyPr>
          <a:lstStyle/>
          <a:p>
            <a:pPr algn="ctr" defTabSz="1207069">
              <a:defRPr/>
            </a:pPr>
            <a:r>
              <a:rPr lang="en-GB" sz="4800" dirty="0">
                <a:solidFill>
                  <a:prstClr val="black"/>
                </a:solidFill>
                <a:latin typeface="Calibri" panose="020F0502020204030204"/>
              </a:rPr>
              <a:t>This is the end of the experiment!</a:t>
            </a:r>
          </a:p>
          <a:p>
            <a:pPr algn="ctr" defTabSz="1207069">
              <a:defRPr/>
            </a:pPr>
            <a:endParaRPr lang="en-GB" sz="4800" dirty="0">
              <a:solidFill>
                <a:prstClr val="black"/>
              </a:solidFill>
              <a:latin typeface="Calibri" panose="020F0502020204030204"/>
            </a:endParaRPr>
          </a:p>
          <a:p>
            <a:pPr algn="ctr" defTabSz="1207069">
              <a:defRPr/>
            </a:pPr>
            <a:endParaRPr lang="en-GB" sz="4800" dirty="0">
              <a:solidFill>
                <a:prstClr val="black"/>
              </a:solidFill>
              <a:latin typeface="Calibri" panose="020F0502020204030204"/>
            </a:endParaRPr>
          </a:p>
          <a:p>
            <a:pPr algn="ctr" defTabSz="1207069">
              <a:defRPr/>
            </a:pPr>
            <a:r>
              <a:rPr lang="en-GB" sz="4800" dirty="0">
                <a:solidFill>
                  <a:prstClr val="black"/>
                </a:solidFill>
                <a:latin typeface="Calibri" panose="020F0502020204030204"/>
              </a:rPr>
              <a:t>Thank you for taking part! </a:t>
            </a:r>
            <a:r>
              <a:rPr lang="en-GB" sz="4800" dirty="0">
                <a:solidFill>
                  <a:prstClr val="black"/>
                </a:solidFill>
                <a:latin typeface="Calibri" panose="020F0502020204030204"/>
                <a:sym typeface="Wingdings" panose="05000000000000000000" pitchFamily="2" charset="2"/>
              </a:rPr>
              <a:t></a:t>
            </a:r>
          </a:p>
          <a:p>
            <a:pPr algn="ctr" defTabSz="1207069">
              <a:defRPr/>
            </a:pPr>
            <a:endParaRPr lang="en-GB" sz="4800" dirty="0">
              <a:solidFill>
                <a:prstClr val="black"/>
              </a:solidFill>
              <a:latin typeface="Calibri" panose="020F0502020204030204"/>
              <a:sym typeface="Wingdings" panose="05000000000000000000" pitchFamily="2" charset="2"/>
            </a:endParaRPr>
          </a:p>
          <a:p>
            <a:pPr algn="ctr" defTabSz="1207069">
              <a:defRPr/>
            </a:pPr>
            <a:endParaRPr lang="en-GB" sz="4800" dirty="0">
              <a:solidFill>
                <a:prstClr val="black"/>
              </a:solidFill>
              <a:latin typeface="Calibri" panose="020F0502020204030204"/>
              <a:sym typeface="Wingdings" panose="05000000000000000000" pitchFamily="2" charset="2"/>
            </a:endParaRPr>
          </a:p>
          <a:p>
            <a:pPr algn="ctr" defTabSz="1207069">
              <a:defRPr/>
            </a:pPr>
            <a:r>
              <a:rPr lang="en-GB" sz="4800" dirty="0">
                <a:solidFill>
                  <a:prstClr val="black"/>
                </a:solidFill>
                <a:latin typeface="Calibri" panose="020F0502020204030204"/>
                <a:sym typeface="Wingdings" panose="05000000000000000000" pitchFamily="2" charset="2"/>
              </a:rPr>
              <a:t>You can come back to PROLIFIC now by clicking the link below:</a:t>
            </a:r>
            <a:endParaRPr lang="en-GB" sz="4800" dirty="0">
              <a:solidFill>
                <a:prstClr val="black"/>
              </a:solidFill>
              <a:latin typeface="Calibri" panose="020F0502020204030204"/>
            </a:endParaRPr>
          </a:p>
        </p:txBody>
      </p:sp>
    </p:spTree>
    <p:extLst>
      <p:ext uri="{BB962C8B-B14F-4D97-AF65-F5344CB8AC3E}">
        <p14:creationId xmlns:p14="http://schemas.microsoft.com/office/powerpoint/2010/main" val="115144518"/>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2263823"/>
            <a:ext cx="8043007" cy="83292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first test is similar to the first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previous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either ‘f’ or ‘j’ key to make a choice.</a:t>
            </a:r>
            <a:endParaRPr lang="en-GB" sz="4000" dirty="0">
              <a:solidFill>
                <a:srgbClr val="0070C0"/>
              </a:solidFill>
              <a:latin typeface="Calibri" panose="020F0502020204030204" pitchFamily="34" charset="0"/>
              <a:ea typeface="Calibri" panose="020F0502020204030204" pitchFamily="34" charset="0"/>
              <a:cs typeface="Times New Roman" panose="02020603050405020304" pitchFamily="18" charset="0"/>
            </a:endParaRP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2E8D2F7-1503-985E-7289-C09B50B50031}"/>
              </a:ext>
            </a:extLst>
          </p:cNvPr>
          <p:cNvSpPr txBox="1"/>
          <p:nvPr/>
        </p:nvSpPr>
        <p:spPr>
          <a:xfrm>
            <a:off x="181333" y="98679"/>
            <a:ext cx="16091274" cy="2526076"/>
          </a:xfrm>
          <a:prstGeom prst="rect">
            <a:avLst/>
          </a:prstGeom>
          <a:noFill/>
        </p:spPr>
        <p:txBody>
          <a:bodyPr wrap="square" rtlCol="0">
            <a:spAutoFit/>
          </a:bodyPr>
          <a:lstStyle/>
          <a:p>
            <a:pPr defTabSz="411491">
              <a:lnSpc>
                <a:spcPct val="115000"/>
              </a:lnSpc>
              <a:spcAft>
                <a:spcPts val="1056"/>
              </a:spcAft>
              <a:tabLst>
                <a:tab pos="603535" algn="l"/>
              </a:tabLst>
              <a:defRPr/>
            </a:pP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there are a few short parts that test what you learned in the main first part</a:t>
            </a: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1040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encounter a confidence rating reflecting your certainty regarding the chosen option. </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2" name="TextBox 1">
            <a:extLst>
              <a:ext uri="{FF2B5EF4-FFF2-40B4-BE49-F238E27FC236}">
                <a16:creationId xmlns:a16="http://schemas.microsoft.com/office/drawing/2014/main" id="{E60F3241-F098-AB0F-597A-B28766864267}"/>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0823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743559"/>
            <a:ext cx="15732725" cy="535005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070C0"/>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endParaRPr lang="en-GB" sz="48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B2AF827A-E998-5256-45C7-C50B713C8C4D}"/>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32805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92B1ECE-205F-1C3F-BBCD-4BBA9FEDE308}"/>
              </a:ext>
            </a:extLst>
          </p:cNvPr>
          <p:cNvSpPr txBox="1"/>
          <p:nvPr/>
        </p:nvSpPr>
        <p:spPr>
          <a:xfrm>
            <a:off x="596714" y="2938378"/>
            <a:ext cx="15862486" cy="7755969"/>
          </a:xfrm>
          <a:prstGeom prst="rect">
            <a:avLst/>
          </a:prstGeom>
          <a:noFill/>
        </p:spPr>
        <p:txBody>
          <a:bodyPr wrap="square" rtlCol="0">
            <a:spAutoFit/>
          </a:bodyPr>
          <a:lstStyle/>
          <a:p>
            <a:pPr algn="ctr"/>
            <a:r>
              <a:rPr lang="en-US" sz="5400" b="0" i="0" dirty="0">
                <a:solidFill>
                  <a:srgbClr val="C729C4"/>
                </a:solidFill>
                <a:effectLst/>
                <a:latin typeface="Roboto" panose="02000000000000000000" pitchFamily="2" charset="0"/>
              </a:rPr>
              <a:t>**Please first ensure that you are available to complete session 2 in 7 to 9 days after this session!**</a:t>
            </a:r>
            <a:br>
              <a:rPr lang="en-US" sz="5400" dirty="0"/>
            </a:br>
            <a:endParaRPr lang="en-GB" sz="1200" dirty="0"/>
          </a:p>
          <a:p>
            <a:pPr marL="603535" indent="-603535">
              <a:buFont typeface="Arial" panose="020B0604020202020204" pitchFamily="34" charset="0"/>
              <a:buChar char="•"/>
            </a:pPr>
            <a:r>
              <a:rPr lang="en-GB" sz="5000" dirty="0"/>
              <a:t>Today you can earn an extra bonus based on your performance </a:t>
            </a:r>
            <a:r>
              <a:rPr lang="en-GB" sz="5000" b="1" dirty="0">
                <a:solidFill>
                  <a:srgbClr val="00C47F"/>
                </a:solidFill>
              </a:rPr>
              <a:t>up to an additional £6.00!</a:t>
            </a:r>
            <a:endParaRPr lang="en-GB" sz="5400" dirty="0"/>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5000" dirty="0"/>
              <a:t>Half of today’s performance bonus will be paid after this session.  </a:t>
            </a:r>
            <a:r>
              <a:rPr lang="en-GB" sz="5000" u="sng" dirty="0"/>
              <a:t>The second half of the bonus </a:t>
            </a:r>
            <a:r>
              <a:rPr lang="en-GB" sz="5000" dirty="0"/>
              <a:t>will be paid after successful completion of Session 2 in 7-9 days. </a:t>
            </a:r>
          </a:p>
          <a:p>
            <a:pPr marL="603535" indent="-603535">
              <a:buFont typeface="Arial" panose="020B0604020202020204" pitchFamily="34" charset="0"/>
              <a:buChar char="•"/>
            </a:pPr>
            <a:endParaRPr lang="en-GB" sz="1200" b="1" dirty="0">
              <a:solidFill>
                <a:schemeClr val="accent6">
                  <a:lumMod val="75000"/>
                </a:schemeClr>
              </a:solidFill>
            </a:endParaRPr>
          </a:p>
          <a:p>
            <a:pPr marL="603535" indent="-603535">
              <a:buFont typeface="Arial" panose="020B0604020202020204" pitchFamily="34" charset="0"/>
              <a:buChar char="•"/>
            </a:pPr>
            <a:r>
              <a:rPr lang="en-GB" sz="5000" dirty="0"/>
              <a:t>Session 2 completion will also earn a ‘return’ bonus of </a:t>
            </a:r>
            <a:r>
              <a:rPr lang="en-GB" sz="5000" b="1" dirty="0">
                <a:solidFill>
                  <a:srgbClr val="00C47F"/>
                </a:solidFill>
              </a:rPr>
              <a:t>£2</a:t>
            </a:r>
            <a:r>
              <a:rPr lang="en-GB" sz="5000" dirty="0"/>
              <a:t>.</a:t>
            </a:r>
            <a:endParaRPr kumimoji="0" lang="en-GB" sz="5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99A2286F-B5A7-43E6-8AA1-933FDB2E4646}"/>
              </a:ext>
            </a:extLst>
          </p:cNvPr>
          <p:cNvSpPr txBox="1"/>
          <p:nvPr/>
        </p:nvSpPr>
        <p:spPr>
          <a:xfrm>
            <a:off x="1180851" y="259909"/>
            <a:ext cx="13620463" cy="2308324"/>
          </a:xfrm>
          <a:prstGeom prst="rect">
            <a:avLst/>
          </a:prstGeom>
          <a:noFill/>
        </p:spPr>
        <p:txBody>
          <a:bodyPr wrap="square" rtlCol="0">
            <a:spAutoFit/>
          </a:bodyPr>
          <a:lstStyle/>
          <a:p>
            <a:pPr marL="0" marR="0" lvl="0" indent="0" algn="ctr" defTabSz="1207069" rtl="0" eaLnBrk="1" fontAlgn="auto" latinLnBrk="0" hangingPunct="1">
              <a:lnSpc>
                <a:spcPct val="100000"/>
              </a:lnSpc>
              <a:spcBef>
                <a:spcPts val="0"/>
              </a:spcBef>
              <a:spcAft>
                <a:spcPts val="0"/>
              </a:spcAft>
              <a:buClrTx/>
              <a:buSzTx/>
              <a:buFontTx/>
              <a:buNone/>
              <a:tabLst/>
              <a:defRPr/>
            </a:pPr>
            <a:r>
              <a:rPr kumimoji="0" lang="en-GB" sz="7200" b="0" i="0" u="none" strike="noStrike" kern="1200" cap="none" spc="0" normalizeH="0" baseline="0" noProof="0" dirty="0">
                <a:ln>
                  <a:noFill/>
                </a:ln>
                <a:solidFill>
                  <a:srgbClr val="0070C0"/>
                </a:solidFill>
                <a:effectLst/>
                <a:uLnTx/>
                <a:uFillTx/>
                <a:latin typeface="Calibri" panose="020F0502020204030204"/>
                <a:ea typeface="+mn-ea"/>
                <a:cs typeface="+mn-cs"/>
              </a:rPr>
              <a:t>Welcome to the two-session  reward learning experiment!</a:t>
            </a:r>
          </a:p>
        </p:txBody>
      </p:sp>
    </p:spTree>
    <p:extLst>
      <p:ext uri="{BB962C8B-B14F-4D97-AF65-F5344CB8AC3E}">
        <p14:creationId xmlns:p14="http://schemas.microsoft.com/office/powerpoint/2010/main" val="1955375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1314949"/>
            <a:ext cx="15732725" cy="23775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you will rate each picture according to how lucky it was - the “probability” of winning.</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687668"/>
            <a:ext cx="9676754" cy="5907358"/>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14" name="Picture 13">
            <a:extLst>
              <a:ext uri="{FF2B5EF4-FFF2-40B4-BE49-F238E27FC236}">
                <a16:creationId xmlns:a16="http://schemas.microsoft.com/office/drawing/2014/main" id="{68A372E3-3C61-417A-A387-0D44ADCB308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430381" y="4314816"/>
            <a:ext cx="3792608" cy="3657901"/>
          </a:xfrm>
          <a:prstGeom prst="rect">
            <a:avLst/>
          </a:prstGeom>
        </p:spPr>
      </p:pic>
      <p:pic>
        <p:nvPicPr>
          <p:cNvPr id="3" name="Picture 2">
            <a:extLst>
              <a:ext uri="{FF2B5EF4-FFF2-40B4-BE49-F238E27FC236}">
                <a16:creationId xmlns:a16="http://schemas.microsoft.com/office/drawing/2014/main" id="{4004A39B-BBCE-99BD-B2CC-8926467814F6}"/>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1049689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173967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endParaRPr lang="en-GB" sz="40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 (the response is similar to the happiness ratings question).</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FB9DB51D-7422-0E2B-0726-F5EB18530134}"/>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3892741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281079" y="-75049"/>
            <a:ext cx="16091274" cy="10879107"/>
            <a:chOff x="278449" y="258525"/>
            <a:chExt cx="16091274" cy="10879107"/>
          </a:xfrm>
        </p:grpSpPr>
        <p:sp>
          <p:nvSpPr>
            <p:cNvPr id="2" name="TextBox 1">
              <a:extLst>
                <a:ext uri="{FF2B5EF4-FFF2-40B4-BE49-F238E27FC236}">
                  <a16:creationId xmlns:a16="http://schemas.microsoft.com/office/drawing/2014/main" id="{7C90010B-8509-4704-94BF-A87ED84867D3}"/>
                </a:ext>
              </a:extLst>
            </p:cNvPr>
            <p:cNvSpPr txBox="1"/>
            <p:nvPr/>
          </p:nvSpPr>
          <p:spPr>
            <a:xfrm>
              <a:off x="435679" y="1196449"/>
              <a:ext cx="15261019" cy="9941183"/>
            </a:xfrm>
            <a:prstGeom prst="rect">
              <a:avLst/>
            </a:prstGeom>
            <a:noFill/>
          </p:spPr>
          <p:txBody>
            <a:bodyPr wrap="square" rtlCol="0">
              <a:spAutoFit/>
            </a:bodyPr>
            <a:lstStyle/>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In the </a:t>
              </a:r>
              <a:r>
                <a:rPr kumimoji="0" lang="en-GB" sz="4000" b="1"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last test part</a:t>
              </a: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 you will be asked questions about how long of a delay was between your choice and the feedback during learning.</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 will see a pair of images from the previous part.</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Your goal is to try to remember whether the delay (from the moment you made your choice selection until the feedback appeared) was *long* or *short*.</a:t>
              </a:r>
              <a:endPar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6166FAD-678B-F881-F55F-9BA245CA48D2}"/>
                </a:ext>
              </a:extLst>
            </p:cNvPr>
            <p:cNvSpPr txBox="1"/>
            <p:nvPr/>
          </p:nvSpPr>
          <p:spPr>
            <a:xfrm>
              <a:off x="278449" y="258525"/>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4472C4"/>
                  </a:solidFill>
                  <a:effectLst/>
                  <a:uLnTx/>
                  <a:uFillTx/>
                  <a:latin typeface="Calibri" panose="020F0502020204030204"/>
                  <a:ea typeface="+mn-ea"/>
                  <a:cs typeface="+mn-cs"/>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r>
                    <a:rPr kumimoji="0" lang="en-GB" sz="4800" b="0" i="0" u="sng" strike="noStrike" kern="1200" cap="none" spc="0" normalizeH="0" baseline="0" noProof="0" dirty="0">
                      <a:ln>
                        <a:noFill/>
                      </a:ln>
                      <a:solidFill>
                        <a:srgbClr val="A5A5A5">
                          <a:lumMod val="50000"/>
                        </a:srgbClr>
                      </a:solidFill>
                      <a:effectLst/>
                      <a:uLnTx/>
                      <a:uFillTx/>
                      <a:latin typeface="Calibri" panose="020F0502020204030204"/>
                      <a:ea typeface="+mn-ea"/>
                      <a:cs typeface="+mn-cs"/>
                    </a:rPr>
                    <a:t>delay</a:t>
                  </a: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1" i="0" u="none" strike="noStrike" kern="1200" cap="none" spc="0" normalizeH="0" baseline="0" noProof="0" dirty="0">
                      <a:ln>
                        <a:noFill/>
                      </a:ln>
                      <a:solidFill>
                        <a:srgbClr val="00ACEB"/>
                      </a:solidFill>
                      <a:effectLst/>
                      <a:uLnTx/>
                      <a:uFillTx/>
                      <a:latin typeface="Calibri" panose="020F0502020204030204"/>
                      <a:ea typeface="+mn-ea"/>
                      <a:cs typeface="+mn-cs"/>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+ 10 points!</a:t>
                </a:r>
              </a:p>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rPr>
                  <a:t>or</a:t>
                </a: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a:t>
                </a:r>
                <a:r>
                  <a:rPr kumimoji="0" lang="en-GB" sz="4000" b="0" i="0" u="none" strike="noStrike" kern="1200" cap="none" spc="0" normalizeH="0" baseline="0" noProof="0" dirty="0">
                    <a:ln>
                      <a:noFill/>
                    </a:ln>
                    <a:solidFill>
                      <a:srgbClr val="C00000"/>
                    </a:solidFill>
                    <a:effectLst/>
                    <a:uLnTx/>
                    <a:uFillTx/>
                    <a:latin typeface="Calibri" panose="020F0502020204030204"/>
                    <a:ea typeface="+mn-ea"/>
                    <a:cs typeface="+mn-cs"/>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11491" rtl="0" eaLnBrk="1" fontAlgn="auto" latinLnBrk="0" hangingPunct="1">
                  <a:lnSpc>
                    <a:spcPct val="100000"/>
                  </a:lnSpc>
                  <a:spcBef>
                    <a:spcPts val="0"/>
                  </a:spcBef>
                  <a:spcAft>
                    <a:spcPts val="0"/>
                  </a:spcAft>
                  <a:buClrTx/>
                  <a:buSzTx/>
                  <a:buFontTx/>
                  <a:buNone/>
                  <a:tabLst/>
                  <a:defRPr/>
                </a:pPr>
                <a:endParaRPr kumimoji="0" lang="en-GB" sz="3535"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2054915660"/>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90010B-8509-4704-94BF-A87ED84867D3}"/>
              </a:ext>
            </a:extLst>
          </p:cNvPr>
          <p:cNvSpPr txBox="1"/>
          <p:nvPr/>
        </p:nvSpPr>
        <p:spPr>
          <a:xfrm>
            <a:off x="570231" y="901248"/>
            <a:ext cx="14344240" cy="9551526"/>
          </a:xfrm>
          <a:prstGeom prst="rect">
            <a:avLst/>
          </a:prstGeom>
          <a:noFill/>
        </p:spPr>
        <p:txBody>
          <a:bodyPr wrap="square" rtlCol="0">
            <a:spAutoFit/>
          </a:bodyPr>
          <a:lstStyle/>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You will see pairs of circle pictures that were always together.</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Short indicates that feedback appeared briefly after choice.</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Long represents a long delay between your choice and feedback.</a:t>
            </a:r>
          </a:p>
          <a:p>
            <a:pPr marL="509232" indent="-509232" defTabSz="385763">
              <a:buFont typeface="Arial" panose="020B0604020202020204" pitchFamily="34" charset="0"/>
              <a:buChar cha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Half of the pairs were long, and half were short.</a:t>
            </a:r>
            <a:endParaRPr lang="en-GB" sz="4000"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Press either ‘up arrow key’ or ‘down arrow’ key to make a choice. </a:t>
            </a: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Please provide your best estimate!  Guessing is OK!</a:t>
            </a: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1013" dirty="0">
              <a:solidFill>
                <a:prstClr val="black"/>
              </a:solidFill>
              <a:latin typeface="Calibri" panose="020F0502020204030204" pitchFamily="34" charset="0"/>
              <a:cs typeface="Times New Roman" panose="02020603050405020304" pitchFamily="18" charset="0"/>
            </a:endParaRPr>
          </a:p>
        </p:txBody>
      </p:sp>
      <p:grpSp>
        <p:nvGrpSpPr>
          <p:cNvPr id="5" name="Group 4">
            <a:extLst>
              <a:ext uri="{FF2B5EF4-FFF2-40B4-BE49-F238E27FC236}">
                <a16:creationId xmlns:a16="http://schemas.microsoft.com/office/drawing/2014/main" id="{20E2580F-0CC6-4616-9512-5350EB3CE9E3}"/>
              </a:ext>
            </a:extLst>
          </p:cNvPr>
          <p:cNvGrpSpPr/>
          <p:nvPr/>
        </p:nvGrpSpPr>
        <p:grpSpPr>
          <a:xfrm>
            <a:off x="3717029" y="5147717"/>
            <a:ext cx="11292159" cy="5310681"/>
            <a:chOff x="4110144" y="4872300"/>
            <a:chExt cx="9640944" cy="4534118"/>
          </a:xfrm>
        </p:grpSpPr>
        <p:grpSp>
          <p:nvGrpSpPr>
            <p:cNvPr id="12" name="Group 11">
              <a:extLst>
                <a:ext uri="{FF2B5EF4-FFF2-40B4-BE49-F238E27FC236}">
                  <a16:creationId xmlns:a16="http://schemas.microsoft.com/office/drawing/2014/main" id="{66E4CE05-F9FE-4102-9CF6-BE42313CC788}"/>
                </a:ext>
              </a:extLst>
            </p:cNvPr>
            <p:cNvGrpSpPr/>
            <p:nvPr/>
          </p:nvGrpSpPr>
          <p:grpSpPr>
            <a:xfrm>
              <a:off x="4110144" y="5045919"/>
              <a:ext cx="9640944" cy="4360499"/>
              <a:chOff x="3044551" y="3102717"/>
              <a:chExt cx="7141440" cy="3230000"/>
            </a:xfrm>
          </p:grpSpPr>
          <p:pic>
            <p:nvPicPr>
              <p:cNvPr id="10" name="Picture 9">
                <a:extLst>
                  <a:ext uri="{FF2B5EF4-FFF2-40B4-BE49-F238E27FC236}">
                    <a16:creationId xmlns:a16="http://schemas.microsoft.com/office/drawing/2014/main" id="{2858488F-E73A-4AC0-B065-157B30D10618}"/>
                  </a:ext>
                </a:extLst>
              </p:cNvPr>
              <p:cNvPicPr>
                <a:picLocks noChangeAspect="1"/>
              </p:cNvPicPr>
              <p:nvPr/>
            </p:nvPicPr>
            <p:blipFill rotWithShape="1">
              <a:blip r:embed="rId2">
                <a:extLst>
                  <a:ext uri="{28A0092B-C50C-407E-A947-70E740481C1C}">
                    <a14:useLocalDpi xmlns:a14="http://schemas.microsoft.com/office/drawing/2010/main" val="0"/>
                  </a:ext>
                </a:extLst>
              </a:blip>
              <a:srcRect l="5656" t="7493" r="7493" b="10834"/>
              <a:stretch/>
            </p:blipFill>
            <p:spPr>
              <a:xfrm>
                <a:off x="3647536" y="3102717"/>
                <a:ext cx="4090358" cy="3063267"/>
              </a:xfrm>
              <a:prstGeom prst="rect">
                <a:avLst/>
              </a:prstGeom>
            </p:spPr>
          </p:pic>
          <p:sp>
            <p:nvSpPr>
              <p:cNvPr id="11" name="TextBox 10">
                <a:extLst>
                  <a:ext uri="{FF2B5EF4-FFF2-40B4-BE49-F238E27FC236}">
                    <a16:creationId xmlns:a16="http://schemas.microsoft.com/office/drawing/2014/main" id="{F9E23F38-CDCA-4B0F-94C6-87280BC87D43}"/>
                  </a:ext>
                </a:extLst>
              </p:cNvPr>
              <p:cNvSpPr txBox="1"/>
              <p:nvPr/>
            </p:nvSpPr>
            <p:spPr>
              <a:xfrm>
                <a:off x="3044551" y="6037829"/>
                <a:ext cx="7141440" cy="294888"/>
              </a:xfrm>
              <a:prstGeom prst="rect">
                <a:avLst/>
              </a:prstGeom>
              <a:noFill/>
            </p:spPr>
            <p:txBody>
              <a:bodyPr wrap="square" rtlCol="0">
                <a:spAutoFit/>
              </a:bodyPr>
              <a:lstStyle/>
              <a:p>
                <a:pPr defTabSz="1234440"/>
                <a:r>
                  <a:rPr lang="en-GB" sz="2430" dirty="0">
                    <a:solidFill>
                      <a:prstClr val="black"/>
                    </a:solidFill>
                    <a:latin typeface="Calibri" panose="020F0502020204030204"/>
                  </a:rPr>
                  <a:t>How long was the delay between this choice and feedback onset?</a:t>
                </a:r>
              </a:p>
            </p:txBody>
          </p:sp>
        </p:grpSp>
        <p:pic>
          <p:nvPicPr>
            <p:cNvPr id="13" name="Picture 12">
              <a:extLst>
                <a:ext uri="{FF2B5EF4-FFF2-40B4-BE49-F238E27FC236}">
                  <a16:creationId xmlns:a16="http://schemas.microsoft.com/office/drawing/2014/main" id="{CEB1DE7D-BB7F-4749-AAF4-4F613566AFF3}"/>
                </a:ext>
              </a:extLst>
            </p:cNvPr>
            <p:cNvPicPr>
              <a:picLocks noChangeAspect="1"/>
            </p:cNvPicPr>
            <p:nvPr/>
          </p:nvPicPr>
          <p:blipFill rotWithShape="1">
            <a:blip r:embed="rId3">
              <a:extLst>
                <a:ext uri="{28A0092B-C50C-407E-A947-70E740481C1C}">
                  <a14:useLocalDpi xmlns:a14="http://schemas.microsoft.com/office/drawing/2010/main" val="0"/>
                </a:ext>
              </a:extLst>
            </a:blip>
            <a:srcRect l="11484" t="38504" r="26434" b="7198"/>
            <a:stretch/>
          </p:blipFill>
          <p:spPr>
            <a:xfrm>
              <a:off x="4994810" y="4872300"/>
              <a:ext cx="5380710" cy="2529460"/>
            </a:xfrm>
            <a:prstGeom prst="rect">
              <a:avLst/>
            </a:prstGeom>
          </p:spPr>
        </p:pic>
      </p:grpSp>
      <p:sp>
        <p:nvSpPr>
          <p:cNvPr id="6" name="TextBox 5">
            <a:extLst>
              <a:ext uri="{FF2B5EF4-FFF2-40B4-BE49-F238E27FC236}">
                <a16:creationId xmlns:a16="http://schemas.microsoft.com/office/drawing/2014/main" id="{34F6FE02-59CE-36DC-F34F-5912D74E8EB8}"/>
              </a:ext>
            </a:extLst>
          </p:cNvPr>
          <p:cNvSpPr txBox="1"/>
          <p:nvPr/>
        </p:nvSpPr>
        <p:spPr>
          <a:xfrm>
            <a:off x="281079" y="-75049"/>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37680410"/>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183963" y="-234895"/>
            <a:ext cx="16091274" cy="10913130"/>
            <a:chOff x="181333" y="98679"/>
            <a:chExt cx="16091274" cy="10913130"/>
          </a:xfrm>
        </p:grpSpPr>
        <p:sp>
          <p:nvSpPr>
            <p:cNvPr id="2" name="TextBox 1">
              <a:extLst>
                <a:ext uri="{FF2B5EF4-FFF2-40B4-BE49-F238E27FC236}">
                  <a16:creationId xmlns:a16="http://schemas.microsoft.com/office/drawing/2014/main" id="{7C90010B-8509-4704-94BF-A87ED84867D3}"/>
                </a:ext>
              </a:extLst>
            </p:cNvPr>
            <p:cNvSpPr txBox="1"/>
            <p:nvPr/>
          </p:nvSpPr>
          <p:spPr>
            <a:xfrm>
              <a:off x="501975" y="1070626"/>
              <a:ext cx="15261019" cy="9941183"/>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In the </a:t>
              </a:r>
              <a:r>
                <a:rPr lang="en-GB" sz="4000" b="1" dirty="0">
                  <a:latin typeface="Calibri" panose="020F0502020204030204" pitchFamily="34" charset="0"/>
                  <a:cs typeface="Times New Roman" panose="02020603050405020304" pitchFamily="18" charset="0"/>
                </a:rPr>
                <a:t>last test part</a:t>
              </a:r>
              <a:r>
                <a:rPr lang="en-GB" sz="4000" dirty="0">
                  <a:latin typeface="Calibri" panose="020F0502020204030204" pitchFamily="34" charset="0"/>
                  <a:cs typeface="Times New Roman" panose="02020603050405020304" pitchFamily="18" charset="0"/>
                </a:rPr>
                <a:t>, you will be asked questions about how long of a delay was between your choice and the feedback during learning.</a:t>
              </a: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a pair of images from the previous part.</a:t>
              </a: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Your goal is to estimate the duration in seconds from the moment you made your choice selection until the feedback appeared.</a:t>
              </a:r>
            </a:p>
            <a:p>
              <a:endParaRPr lang="en-GB" sz="4000" dirty="0"/>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r>
                <a:rPr lang="en-GB" sz="4800" dirty="0">
                  <a:solidFill>
                    <a:schemeClr val="accent1"/>
                  </a:solidFill>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algn="ctr"/>
                  <a:r>
                    <a:rPr lang="en-GB" sz="4800" dirty="0">
                      <a:solidFill>
                        <a:schemeClr val="accent3">
                          <a:lumMod val="50000"/>
                        </a:schemeClr>
                      </a:solidFill>
                    </a:rPr>
                    <a:t>…</a:t>
                  </a:r>
                  <a:r>
                    <a:rPr lang="en-GB" sz="4800" u="sng" dirty="0">
                      <a:solidFill>
                        <a:schemeClr val="accent3">
                          <a:lumMod val="50000"/>
                        </a:schemeClr>
                      </a:solidFill>
                    </a:rPr>
                    <a:t>delay</a:t>
                  </a:r>
                  <a:r>
                    <a:rPr lang="en-GB" sz="4800" dirty="0">
                      <a:solidFill>
                        <a:schemeClr val="accent3">
                          <a:lumMod val="50000"/>
                        </a:schemeClr>
                      </a:solidFill>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algn="ctr"/>
                  <a:r>
                    <a:rPr lang="en-GB" sz="3168" dirty="0"/>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algn="ctr"/>
                  <a:r>
                    <a:rPr lang="en-GB" sz="4800" b="1" dirty="0">
                      <a:solidFill>
                        <a:srgbClr val="00ACEB"/>
                      </a:solidFill>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algn="ctr"/>
                  <a:r>
                    <a:rPr lang="en-GB" sz="3168" dirty="0"/>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algn="just"/>
                <a:r>
                  <a:rPr lang="en-GB" sz="4000" dirty="0">
                    <a:solidFill>
                      <a:srgbClr val="00B050"/>
                    </a:solidFill>
                  </a:rPr>
                  <a:t>+ 10 points!</a:t>
                </a:r>
              </a:p>
              <a:p>
                <a:pPr algn="just"/>
                <a:r>
                  <a:rPr lang="en-GB" sz="4000" dirty="0"/>
                  <a:t>or</a:t>
                </a:r>
                <a:r>
                  <a:rPr lang="en-GB" sz="4000" dirty="0">
                    <a:solidFill>
                      <a:srgbClr val="00B050"/>
                    </a:solidFill>
                  </a:rPr>
                  <a:t> </a:t>
                </a:r>
                <a:r>
                  <a:rPr lang="en-GB" sz="4000" dirty="0">
                    <a:solidFill>
                      <a:srgbClr val="C00000"/>
                    </a:solidFill>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dirty="0">
                  <a:solidFill>
                    <a:prstClr val="white"/>
                  </a:solidFill>
                  <a:latin typeface="Calibri" panose="020F0502020204030204"/>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149108791"/>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C0B31E9-1596-4A5C-A234-F560EC047D6D}"/>
              </a:ext>
            </a:extLst>
          </p:cNvPr>
          <p:cNvGrpSpPr/>
          <p:nvPr/>
        </p:nvGrpSpPr>
        <p:grpSpPr>
          <a:xfrm>
            <a:off x="183963" y="-225171"/>
            <a:ext cx="16091274" cy="10530477"/>
            <a:chOff x="181333" y="98679"/>
            <a:chExt cx="16091274" cy="10530477"/>
          </a:xfrm>
        </p:grpSpPr>
        <p:sp>
          <p:nvSpPr>
            <p:cNvPr id="2" name="TextBox 1">
              <a:extLst>
                <a:ext uri="{FF2B5EF4-FFF2-40B4-BE49-F238E27FC236}">
                  <a16:creationId xmlns:a16="http://schemas.microsoft.com/office/drawing/2014/main" id="{7C90010B-8509-4704-94BF-A87ED84867D3}"/>
                </a:ext>
              </a:extLst>
            </p:cNvPr>
            <p:cNvSpPr txBox="1"/>
            <p:nvPr/>
          </p:nvSpPr>
          <p:spPr>
            <a:xfrm>
              <a:off x="482925" y="934194"/>
              <a:ext cx="15261019" cy="9694962"/>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pairs of circle pictures that were always together.</a:t>
              </a:r>
            </a:p>
            <a:p>
              <a:pPr marL="603535" indent="-603535">
                <a:buFont typeface="Arial" panose="020B0604020202020204" pitchFamily="34" charset="0"/>
                <a:buChar char="•"/>
              </a:pPr>
              <a:endParaRPr lang="en-GB" sz="2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0 sec indicates that feedback appeared immediately after choice.</a:t>
              </a: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12 sec represents the highest time delay, indicating a very long delay between your choice and feedback. </a:t>
              </a: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12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To get a better feel for the this range of time, right now, try counting from 1-12 seconds (silently or out loud).</a:t>
              </a:r>
            </a:p>
            <a:p>
              <a:pPr marL="1517935" lvl="2" indent="-603535">
                <a:buFont typeface="Arial" panose="020B0604020202020204" pitchFamily="34" charset="0"/>
                <a:buChar char="•"/>
              </a:pPr>
              <a:r>
                <a:rPr lang="en-GB" sz="3600" dirty="0">
                  <a:solidFill>
                    <a:schemeClr val="accent1"/>
                  </a:solidFill>
                  <a:latin typeface="Calibri" panose="020F0502020204030204" pitchFamily="34" charset="0"/>
                  <a:cs typeface="Times New Roman" panose="02020603050405020304" pitchFamily="18" charset="0"/>
                </a:rPr>
                <a:t>Counting by saying “</a:t>
              </a:r>
              <a:r>
                <a:rPr lang="en-US" sz="3600" dirty="0">
                  <a:solidFill>
                    <a:schemeClr val="accent1"/>
                  </a:solidFill>
                  <a:latin typeface="Google Sans"/>
                </a:rPr>
                <a:t>one-one thousand, two-one thousand…</a:t>
              </a:r>
              <a:r>
                <a:rPr lang="en-GB" sz="3600" dirty="0">
                  <a:solidFill>
                    <a:schemeClr val="accent1"/>
                  </a:solidFill>
                  <a:latin typeface="Calibri" panose="020F0502020204030204" pitchFamily="34" charset="0"/>
                  <a:cs typeface="Times New Roman" panose="02020603050405020304" pitchFamily="18" charset="0"/>
                </a:rPr>
                <a:t>” is one good way to do it more accurately</a:t>
              </a: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Please provide your best estimate!  Guessing is OK!</a:t>
              </a:r>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CB7C11F4-6F6A-3182-64C1-5F429275B2FC}"/>
                </a:ext>
              </a:extLst>
            </p:cNvPr>
            <p:cNvGrpSpPr/>
            <p:nvPr/>
          </p:nvGrpSpPr>
          <p:grpSpPr>
            <a:xfrm>
              <a:off x="3493780" y="3917254"/>
              <a:ext cx="9239307" cy="3425262"/>
              <a:chOff x="4025121" y="6252143"/>
              <a:chExt cx="9239307" cy="3425262"/>
            </a:xfrm>
          </p:grpSpPr>
          <p:pic>
            <p:nvPicPr>
              <p:cNvPr id="5" name="Picture 4">
                <a:extLst>
                  <a:ext uri="{FF2B5EF4-FFF2-40B4-BE49-F238E27FC236}">
                    <a16:creationId xmlns:a16="http://schemas.microsoft.com/office/drawing/2014/main" id="{F5364FF4-F29D-3A34-D141-FD0C99C1C2D5}"/>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6420323" y="6428324"/>
                <a:ext cx="3985711" cy="1873674"/>
              </a:xfrm>
              <a:prstGeom prst="rect">
                <a:avLst/>
              </a:prstGeom>
            </p:spPr>
          </p:pic>
          <p:pic>
            <p:nvPicPr>
              <p:cNvPr id="7" name="Picture 6">
                <a:extLst>
                  <a:ext uri="{FF2B5EF4-FFF2-40B4-BE49-F238E27FC236}">
                    <a16:creationId xmlns:a16="http://schemas.microsoft.com/office/drawing/2014/main" id="{633AF9AA-3CB3-3967-FFE5-3FBD2C3A9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8369" y="8301998"/>
                <a:ext cx="8349620" cy="1375407"/>
              </a:xfrm>
              <a:prstGeom prst="rect">
                <a:avLst/>
              </a:prstGeom>
            </p:spPr>
          </p:pic>
          <p:sp>
            <p:nvSpPr>
              <p:cNvPr id="8" name="Rounded Rectangle 7">
                <a:extLst>
                  <a:ext uri="{FF2B5EF4-FFF2-40B4-BE49-F238E27FC236}">
                    <a16:creationId xmlns:a16="http://schemas.microsoft.com/office/drawing/2014/main" id="{D38D9C55-1EAC-352A-DD68-AED809D0C750}"/>
                  </a:ext>
                </a:extLst>
              </p:cNvPr>
              <p:cNvSpPr/>
              <p:nvPr/>
            </p:nvSpPr>
            <p:spPr>
              <a:xfrm>
                <a:off x="4025121" y="6252143"/>
                <a:ext cx="9239307" cy="3379055"/>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73805507"/>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pPr defTabSz="411491">
              <a:defRPr/>
            </a:pPr>
            <a:r>
              <a:rPr lang="en-GB" sz="5809" b="1" dirty="0">
                <a:solidFill>
                  <a:prstClr val="black"/>
                </a:solidFill>
                <a:latin typeface="Calibri" panose="020F0502020204030204"/>
              </a:rPr>
              <a:t>Review</a:t>
            </a:r>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3403049"/>
            <a:ext cx="4468656" cy="1717393"/>
          </a:xfrm>
          <a:prstGeom prst="rect">
            <a:avLst/>
          </a:prstGeom>
          <a:noFill/>
        </p:spPr>
        <p:txBody>
          <a:bodyPr wrap="square" rtlCol="0">
            <a:spAutoFit/>
          </a:bodyPr>
          <a:lstStyle/>
          <a:p>
            <a:pPr algn="just" defTabSz="411491">
              <a:defRPr/>
            </a:pPr>
            <a:endParaRPr lang="en-GB" sz="5280" dirty="0">
              <a:solidFill>
                <a:prstClr val="black"/>
              </a:solidFill>
              <a:latin typeface="Calibri" panose="020F0502020204030204"/>
            </a:endParaRPr>
          </a:p>
          <a:p>
            <a:pPr algn="just" defTabSz="411491">
              <a:defRPr/>
            </a:pPr>
            <a:r>
              <a:rPr lang="en-GB" sz="5280" b="1" dirty="0">
                <a:solidFill>
                  <a:srgbClr val="00B050"/>
                </a:solidFill>
                <a:latin typeface="Calibri" panose="020F0502020204030204"/>
              </a:rPr>
              <a:t>+ 10 points!</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613441" y="2014491"/>
            <a:ext cx="15519925" cy="6948215"/>
            <a:chOff x="217240" y="1192695"/>
            <a:chExt cx="11757519" cy="5185813"/>
          </a:xfrm>
        </p:grpSpPr>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2">
              <a:extLst>
                <a:ext uri="{28A0092B-C50C-407E-A947-70E740481C1C}">
                  <a14:useLocalDpi xmlns:a14="http://schemas.microsoft.com/office/drawing/2010/main" val="0"/>
                </a:ext>
              </a:extLst>
            </a:blip>
            <a:srcRect l="11764" t="7246" r="42809" b="13479"/>
            <a:stretch/>
          </p:blipFill>
          <p:spPr>
            <a:xfrm>
              <a:off x="5118894" y="1219524"/>
              <a:ext cx="1954212" cy="2236305"/>
            </a:xfrm>
            <a:prstGeom prst="rect">
              <a:avLst/>
            </a:prstGeom>
          </p:spPr>
        </p:pic>
        <p:pic>
          <p:nvPicPr>
            <p:cNvPr id="5" name="Picture 4">
              <a:extLst>
                <a:ext uri="{FF2B5EF4-FFF2-40B4-BE49-F238E27FC236}">
                  <a16:creationId xmlns:a16="http://schemas.microsoft.com/office/drawing/2014/main" id="{B42C76D1-4D47-48DC-9549-43A0FAA329F9}"/>
                </a:ext>
              </a:extLst>
            </p:cNvPr>
            <p:cNvPicPr>
              <a:picLocks noChangeAspect="1"/>
            </p:cNvPicPr>
            <p:nvPr/>
          </p:nvPicPr>
          <p:blipFill rotWithShape="1">
            <a:blip r:embed="rId3">
              <a:extLst>
                <a:ext uri="{28A0092B-C50C-407E-A947-70E740481C1C}">
                  <a14:useLocalDpi xmlns:a14="http://schemas.microsoft.com/office/drawing/2010/main" val="0"/>
                </a:ext>
              </a:extLst>
            </a:blip>
            <a:srcRect l="13668" t="9131" r="18210" b="12754"/>
            <a:stretch/>
          </p:blipFill>
          <p:spPr>
            <a:xfrm>
              <a:off x="9829246" y="1388490"/>
              <a:ext cx="2145513" cy="2289964"/>
            </a:xfrm>
            <a:prstGeom prst="rect">
              <a:avLst/>
            </a:prstGeom>
          </p:spPr>
        </p:pic>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4">
              <a:extLst>
                <a:ext uri="{28A0092B-C50C-407E-A947-70E740481C1C}">
                  <a14:useLocalDpi xmlns:a14="http://schemas.microsoft.com/office/drawing/2010/main" val="0"/>
                </a:ext>
              </a:extLst>
            </a:blip>
            <a:srcRect l="11484" t="7258" r="2480" b="7198"/>
            <a:stretch/>
          </p:blipFill>
          <p:spPr>
            <a:xfrm>
              <a:off x="217240" y="1192695"/>
              <a:ext cx="4184535" cy="2236305"/>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9" name="Arrow: Down 8">
              <a:extLst>
                <a:ext uri="{FF2B5EF4-FFF2-40B4-BE49-F238E27FC236}">
                  <a16:creationId xmlns:a16="http://schemas.microsoft.com/office/drawing/2014/main" id="{1418A11D-F8C9-4482-ADDC-35929A421BC6}"/>
                </a:ext>
              </a:extLst>
            </p:cNvPr>
            <p:cNvSpPr/>
            <p:nvPr/>
          </p:nvSpPr>
          <p:spPr>
            <a:xfrm>
              <a:off x="5584135"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0" name="TextBox 9">
              <a:extLst>
                <a:ext uri="{FF2B5EF4-FFF2-40B4-BE49-F238E27FC236}">
                  <a16:creationId xmlns:a16="http://schemas.microsoft.com/office/drawing/2014/main" id="{FB27B430-0DF1-4106-B0DD-DFF0186D6E8B}"/>
                </a:ext>
              </a:extLst>
            </p:cNvPr>
            <p:cNvSpPr txBox="1"/>
            <p:nvPr/>
          </p:nvSpPr>
          <p:spPr>
            <a:xfrm>
              <a:off x="7790225" y="2575343"/>
              <a:ext cx="1321904" cy="493397"/>
            </a:xfrm>
            <a:prstGeom prst="rect">
              <a:avLst/>
            </a:prstGeom>
            <a:noFill/>
          </p:spPr>
          <p:txBody>
            <a:bodyPr wrap="square" rtlCol="0">
              <a:spAutoFit/>
            </a:bodyPr>
            <a:lstStyle/>
            <a:p>
              <a:pPr algn="ctr" defTabSz="411491">
                <a:defRPr/>
              </a:pPr>
              <a:r>
                <a:rPr lang="en-GB" sz="3696" dirty="0">
                  <a:solidFill>
                    <a:srgbClr val="A5A5A5">
                      <a:lumMod val="50000"/>
                    </a:srgbClr>
                  </a:solidFill>
                  <a:latin typeface="Calibri" panose="020F0502020204030204"/>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819524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60464"/>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4314410" y="5218043"/>
              <a:ext cx="2892287"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899555" y="5138529"/>
              <a:ext cx="132190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Feedback displayed</a:t>
              </a:r>
            </a:p>
          </p:txBody>
        </p:sp>
      </p:grpSp>
      <p:sp>
        <p:nvSpPr>
          <p:cNvPr id="2" name="Rectangle 1">
            <a:extLst>
              <a:ext uri="{FF2B5EF4-FFF2-40B4-BE49-F238E27FC236}">
                <a16:creationId xmlns:a16="http://schemas.microsoft.com/office/drawing/2014/main" id="{295C91B0-5FDE-0C19-672D-A2AEB4C14BE5}"/>
              </a:ext>
            </a:extLst>
          </p:cNvPr>
          <p:cNvSpPr/>
          <p:nvPr/>
        </p:nvSpPr>
        <p:spPr>
          <a:xfrm>
            <a:off x="4675825" y="2913359"/>
            <a:ext cx="1331719" cy="222471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4" name="Rectangle 3">
            <a:extLst>
              <a:ext uri="{FF2B5EF4-FFF2-40B4-BE49-F238E27FC236}">
                <a16:creationId xmlns:a16="http://schemas.microsoft.com/office/drawing/2014/main" id="{FB4D6226-61CE-3D66-8D41-873CBB4349F5}"/>
              </a:ext>
            </a:extLst>
          </p:cNvPr>
          <p:cNvSpPr/>
          <p:nvPr/>
        </p:nvSpPr>
        <p:spPr>
          <a:xfrm>
            <a:off x="3070886" y="1953696"/>
            <a:ext cx="1331719" cy="1094460"/>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0" name="Rectangle 19">
            <a:extLst>
              <a:ext uri="{FF2B5EF4-FFF2-40B4-BE49-F238E27FC236}">
                <a16:creationId xmlns:a16="http://schemas.microsoft.com/office/drawing/2014/main" id="{920783DC-231B-6012-168A-F6569AAC2EDF}"/>
              </a:ext>
            </a:extLst>
          </p:cNvPr>
          <p:cNvSpPr/>
          <p:nvPr/>
        </p:nvSpPr>
        <p:spPr>
          <a:xfrm>
            <a:off x="12606947" y="2245021"/>
            <a:ext cx="3526419" cy="312243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1" name="Rectangle 20">
            <a:extLst>
              <a:ext uri="{FF2B5EF4-FFF2-40B4-BE49-F238E27FC236}">
                <a16:creationId xmlns:a16="http://schemas.microsoft.com/office/drawing/2014/main" id="{E7B451D0-42B5-4928-8477-C77BF3666D5D}"/>
              </a:ext>
            </a:extLst>
          </p:cNvPr>
          <p:cNvSpPr/>
          <p:nvPr/>
        </p:nvSpPr>
        <p:spPr>
          <a:xfrm rot="5400000" flipH="1">
            <a:off x="1896671" y="1507255"/>
            <a:ext cx="1086503" cy="199529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2" name="Rectangle 21">
            <a:extLst>
              <a:ext uri="{FF2B5EF4-FFF2-40B4-BE49-F238E27FC236}">
                <a16:creationId xmlns:a16="http://schemas.microsoft.com/office/drawing/2014/main" id="{B0E13528-783B-4E8A-BA45-EFE0B8CF8C82}"/>
              </a:ext>
            </a:extLst>
          </p:cNvPr>
          <p:cNvSpPr/>
          <p:nvPr/>
        </p:nvSpPr>
        <p:spPr>
          <a:xfrm rot="5400000" flipH="1">
            <a:off x="8619600" y="1516731"/>
            <a:ext cx="1067975" cy="199487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6" name="TextBox 25">
            <a:extLst>
              <a:ext uri="{FF2B5EF4-FFF2-40B4-BE49-F238E27FC236}">
                <a16:creationId xmlns:a16="http://schemas.microsoft.com/office/drawing/2014/main" id="{29FBBC83-B577-467B-8A2B-69C28DEC1CA7}"/>
              </a:ext>
            </a:extLst>
          </p:cNvPr>
          <p:cNvSpPr txBox="1"/>
          <p:nvPr/>
        </p:nvSpPr>
        <p:spPr>
          <a:xfrm>
            <a:off x="12931463" y="3005368"/>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Tree>
    <p:extLst>
      <p:ext uri="{BB962C8B-B14F-4D97-AF65-F5344CB8AC3E}">
        <p14:creationId xmlns:p14="http://schemas.microsoft.com/office/powerpoint/2010/main" val="3213572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3271633"/>
            <a:ext cx="13620463" cy="3504806"/>
          </a:xfrm>
          <a:prstGeom prst="rect">
            <a:avLst/>
          </a:prstGeom>
          <a:noFill/>
        </p:spPr>
        <p:txBody>
          <a:bodyPr wrap="square" rtlCol="0">
            <a:spAutoFit/>
          </a:bodyPr>
          <a:lstStyle/>
          <a:p>
            <a:pPr algn="ctr" defTabSz="411491">
              <a:defRPr/>
            </a:pPr>
            <a:r>
              <a:rPr lang="en-GB" sz="3696" dirty="0">
                <a:solidFill>
                  <a:prstClr val="black"/>
                </a:solidFill>
                <a:latin typeface="Calibri" panose="020F0502020204030204"/>
              </a:rPr>
              <a:t>Thank you!</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You have completed the main part of the experiment.</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Now, it's time for a 2-minute break. Feel free to exit full-screen mode and take some rest.</a:t>
            </a:r>
          </a:p>
        </p:txBody>
      </p:sp>
    </p:spTree>
    <p:extLst>
      <p:ext uri="{BB962C8B-B14F-4D97-AF65-F5344CB8AC3E}">
        <p14:creationId xmlns:p14="http://schemas.microsoft.com/office/powerpoint/2010/main" val="4035381487"/>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DA998-5440-4C66-A48F-F9639E1CD3CF}"/>
              </a:ext>
            </a:extLst>
          </p:cNvPr>
          <p:cNvSpPr txBox="1"/>
          <p:nvPr/>
        </p:nvSpPr>
        <p:spPr>
          <a:xfrm>
            <a:off x="217505" y="960121"/>
            <a:ext cx="15732725" cy="8518037"/>
          </a:xfrm>
          <a:prstGeom prst="rect">
            <a:avLst/>
          </a:prstGeom>
          <a:noFill/>
        </p:spPr>
        <p:txBody>
          <a:bodyPr wrap="square" rtlCol="0">
            <a:spAutoFit/>
          </a:bodyPr>
          <a:lstStyle/>
          <a:p>
            <a:pPr defTabSz="411491">
              <a:lnSpc>
                <a:spcPct val="115000"/>
              </a:lnSpc>
              <a:spcAft>
                <a:spcPts val="1056"/>
              </a:spcAft>
              <a:tabLst>
                <a:tab pos="603535" algn="l"/>
              </a:tabLst>
              <a:defRPr/>
            </a:pPr>
            <a:r>
              <a:rPr lang="en-US" sz="432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have reached the last part!</a:t>
            </a:r>
          </a:p>
          <a:p>
            <a:pPr marL="514364" indent="-514364" algn="just">
              <a:buFont typeface="Arial" panose="020B0604020202020204" pitchFamily="34" charset="0"/>
              <a:buChar char="•"/>
            </a:pPr>
            <a:r>
              <a:rPr lang="en-GB" sz="3240" dirty="0"/>
              <a:t>The following task consists of two parts. First, you will see sentences on the screen, which you are supposed to read out loud. These sentences can make sense (e.g., "More and more women want to have a career.") or not (e.g., "I stopped by the gas station to refuel on apple juice."). Your first task is to judge the content of each sentence. You will do this by clicking a button to indicate whether it makes sense or not (yes or no button). After this decision, you will see a letter on the screen, which you are also supposed to read out loud. Your second task is to memorize this letter in order to recall it later on.</a:t>
            </a:r>
          </a:p>
          <a:p>
            <a:pPr marL="514364" indent="-514364" algn="just">
              <a:buFont typeface="Arial" panose="020B0604020202020204" pitchFamily="34" charset="0"/>
              <a:buChar char="•"/>
            </a:pPr>
            <a:endParaRPr lang="en-GB" sz="3240" dirty="0"/>
          </a:p>
          <a:p>
            <a:pPr marL="514364" indent="-514364" algn="just">
              <a:buFont typeface="Arial" panose="020B0604020202020204" pitchFamily="34" charset="0"/>
              <a:buChar char="•"/>
            </a:pPr>
            <a:r>
              <a:rPr lang="en-GB" sz="3240" dirty="0"/>
              <a:t>After two to six sentences (which you are supposed to judge) and letters (which you are supposed to memorize), you will see a page with six empty fields. Whenever this happens, please enter all the letters you still remember since the last round of empty fields. Often it's easier to recall the letters in the order in which they were presented, but this isn't really necessary. Please use only one field per letter. After you entered all the letters you still remember, you can start the next round by clicking the "Continue" button.</a:t>
            </a:r>
          </a:p>
          <a:p>
            <a:pPr defTabSz="411491">
              <a:lnSpc>
                <a:spcPct val="115000"/>
              </a:lnSpc>
              <a:spcAft>
                <a:spcPts val="1056"/>
              </a:spcAft>
              <a:tabLst>
                <a:tab pos="603535" algn="l"/>
              </a:tabLst>
              <a:defRPr/>
            </a:pPr>
            <a:r>
              <a:rPr lang="en-US" sz="324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565224744"/>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5416868"/>
          </a:xfrm>
          <a:prstGeom prst="rect">
            <a:avLst/>
          </a:prstGeom>
          <a:noFill/>
        </p:spPr>
        <p:txBody>
          <a:bodyPr wrap="square" rtlCol="0">
            <a:spAutoFit/>
          </a:bodyPr>
          <a:lstStyle/>
          <a:p>
            <a:pPr marL="603535" indent="-603535">
              <a:buFont typeface="Arial" panose="020B0604020202020204" pitchFamily="34" charset="0"/>
              <a:buChar char="•"/>
            </a:pPr>
            <a:r>
              <a:rPr lang="en-GB" sz="4800" dirty="0"/>
              <a:t>Welcome, and thank you for completing the earlier survey session.  By returning today and completing the session, you will receive a </a:t>
            </a:r>
            <a:r>
              <a:rPr lang="en-GB" sz="4800" b="1" dirty="0"/>
              <a:t>completion bonus of £3</a:t>
            </a:r>
            <a:r>
              <a:rPr lang="en-GB" sz="4800" dirty="0"/>
              <a:t>, plus your </a:t>
            </a:r>
            <a:r>
              <a:rPr lang="en-GB" sz="4800" b="1" dirty="0"/>
              <a:t>reward bonus from today</a:t>
            </a:r>
            <a:r>
              <a:rPr lang="en-GB" sz="4800" dirty="0"/>
              <a:t>.</a:t>
            </a:r>
            <a:endParaRPr lang="en-GB" sz="4800" b="1" dirty="0"/>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dirty="0"/>
              <a:t>A follow-up third session invitation may come in 1 week from today.  Completing that session will also lead to a bonus.</a:t>
            </a:r>
            <a:endParaRPr lang="en-GB" sz="4400" dirty="0">
              <a:solidFill>
                <a:srgbClr val="00ACEB"/>
              </a:solidFill>
            </a:endParaRPr>
          </a:p>
        </p:txBody>
      </p:sp>
      <p:sp>
        <p:nvSpPr>
          <p:cNvPr id="4" name="TextBox 3">
            <a:extLst>
              <a:ext uri="{FF2B5EF4-FFF2-40B4-BE49-F238E27FC236}">
                <a16:creationId xmlns:a16="http://schemas.microsoft.com/office/drawing/2014/main" id="{DE27332D-CD5B-9FE7-42CB-802E0C0244A5}"/>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reward learning experiment!</a:t>
            </a:r>
          </a:p>
        </p:txBody>
      </p:sp>
    </p:spTree>
    <p:extLst>
      <p:ext uri="{BB962C8B-B14F-4D97-AF65-F5344CB8AC3E}">
        <p14:creationId xmlns:p14="http://schemas.microsoft.com/office/powerpoint/2010/main" val="2469046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4" y="1107996"/>
            <a:ext cx="15265771" cy="9110186"/>
          </a:xfrm>
          <a:prstGeom prst="rect">
            <a:avLst/>
          </a:prstGeom>
          <a:noFill/>
        </p:spPr>
        <p:txBody>
          <a:bodyPr wrap="square" rtlCol="0">
            <a:spAutoFit/>
          </a:bodyPr>
          <a:lstStyle/>
          <a:p>
            <a:pPr marL="603535" indent="-603535">
              <a:buFont typeface="Arial" panose="020B0604020202020204" pitchFamily="34" charset="0"/>
              <a:buChar char="•"/>
            </a:pPr>
            <a:r>
              <a:rPr lang="en-GB" sz="4800" dirty="0"/>
              <a:t>Please eliminate distractions in your environment while completing the tasks! </a:t>
            </a:r>
          </a:p>
          <a:p>
            <a:pPr marL="603535" indent="-603535">
              <a:buFont typeface="Arial" panose="020B0604020202020204" pitchFamily="34" charset="0"/>
              <a:buChar char="•"/>
            </a:pPr>
            <a:r>
              <a:rPr lang="en-GB" sz="4800" dirty="0"/>
              <a:t>The reward task requires concentration in order to do well.</a:t>
            </a:r>
          </a:p>
          <a:p>
            <a:pPr marL="603535" indent="-603535">
              <a:buFont typeface="Arial" panose="020B0604020202020204" pitchFamily="34" charset="0"/>
              <a:buChar char="•"/>
            </a:pPr>
            <a:r>
              <a:rPr lang="en-GB" sz="4800" dirty="0"/>
              <a:t>By focusing and learning the game, you can earn a higher bonus.</a:t>
            </a:r>
          </a:p>
          <a:p>
            <a:pPr marL="603535" indent="-603535">
              <a:buFont typeface="Arial" panose="020B0604020202020204" pitchFamily="34" charset="0"/>
              <a:buChar char="•"/>
            </a:pPr>
            <a:r>
              <a:rPr lang="en-GB" sz="4800" dirty="0"/>
              <a:t>By doing well, you also help the experimenters by providing high quality data!</a:t>
            </a:r>
          </a:p>
          <a:p>
            <a:pPr marL="603535" indent="-603535">
              <a:buFont typeface="Arial" panose="020B0604020202020204" pitchFamily="34" charset="0"/>
              <a:buChar char="•"/>
            </a:pPr>
            <a:endParaRPr lang="en-GB" sz="2200" dirty="0"/>
          </a:p>
          <a:p>
            <a:pPr algn="ctr"/>
            <a:r>
              <a:rPr lang="en-GB" sz="4400" dirty="0">
                <a:solidFill>
                  <a:srgbClr val="C729C4"/>
                </a:solidFill>
              </a:rPr>
              <a:t>			*As the task cannot be restarted, ensure you have enough time &amp; computer battery to finish.</a:t>
            </a:r>
          </a:p>
          <a:p>
            <a:pPr algn="ctr"/>
            <a:endParaRPr lang="en-GB" sz="1200" dirty="0">
              <a:solidFill>
                <a:schemeClr val="tx1">
                  <a:lumMod val="50000"/>
                  <a:lumOff val="50000"/>
                </a:schemeClr>
              </a:solidFill>
            </a:endParaRPr>
          </a:p>
          <a:p>
            <a:r>
              <a:rPr lang="en-GB" sz="8000" dirty="0"/>
              <a:t>											  </a:t>
            </a:r>
            <a:r>
              <a:rPr lang="en-GB" sz="6000" dirty="0"/>
              <a:t>Thank you!</a:t>
            </a:r>
          </a:p>
        </p:txBody>
      </p:sp>
      <p:sp>
        <p:nvSpPr>
          <p:cNvPr id="2" name="TextBox 1">
            <a:extLst>
              <a:ext uri="{FF2B5EF4-FFF2-40B4-BE49-F238E27FC236}">
                <a16:creationId xmlns:a16="http://schemas.microsoft.com/office/drawing/2014/main" id="{086F9FE9-7DAD-3FE9-4D9B-9B6446E4063A}"/>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25819093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4001095"/>
          </a:xfrm>
          <a:prstGeom prst="rect">
            <a:avLst/>
          </a:prstGeom>
          <a:noFill/>
        </p:spPr>
        <p:txBody>
          <a:bodyPr wrap="square" rtlCol="0">
            <a:spAutoFit/>
          </a:bodyPr>
          <a:lstStyle/>
          <a:p>
            <a:pPr marL="603535" indent="-603535">
              <a:buFont typeface="Arial" panose="020B0604020202020204" pitchFamily="34" charset="0"/>
              <a:buChar char="•"/>
            </a:pPr>
            <a:r>
              <a:rPr lang="en-GB" sz="4800" dirty="0"/>
              <a:t>Today in the main part you will play a game where you will earn an extra bonus based on your performance, </a:t>
            </a:r>
            <a:r>
              <a:rPr lang="en-GB" sz="4800" b="1" dirty="0">
                <a:solidFill>
                  <a:srgbClr val="00C47F"/>
                </a:solidFill>
              </a:rPr>
              <a:t>up to an additional £6.00</a:t>
            </a:r>
            <a:r>
              <a:rPr lang="en-GB" sz="4800" dirty="0"/>
              <a:t>!</a:t>
            </a:r>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r>
              <a:rPr lang="en-GB" sz="4400" b="1" dirty="0"/>
              <a:t>The performance bonus will be paid only after successful completion of Session 2 in 2 days. </a:t>
            </a:r>
            <a:endParaRPr lang="en-GB" sz="4400" b="1" dirty="0">
              <a:solidFill>
                <a:schemeClr val="accent6">
                  <a:lumMod val="75000"/>
                </a:schemeClr>
              </a:solidFill>
            </a:endParaRPr>
          </a:p>
        </p:txBody>
      </p:sp>
      <p:sp>
        <p:nvSpPr>
          <p:cNvPr id="4" name="TextBox 3">
            <a:extLst>
              <a:ext uri="{FF2B5EF4-FFF2-40B4-BE49-F238E27FC236}">
                <a16:creationId xmlns:a16="http://schemas.microsoft.com/office/drawing/2014/main" id="{83C7C601-39D9-A3D2-1DB9-291E7242D040}"/>
              </a:ext>
            </a:extLst>
          </p:cNvPr>
          <p:cNvSpPr txBox="1"/>
          <p:nvPr/>
        </p:nvSpPr>
        <p:spPr>
          <a:xfrm>
            <a:off x="1180851" y="259909"/>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Reward bonus</a:t>
            </a:r>
          </a:p>
        </p:txBody>
      </p:sp>
      <p:pic>
        <p:nvPicPr>
          <p:cNvPr id="2" name="Picture 1">
            <a:extLst>
              <a:ext uri="{FF2B5EF4-FFF2-40B4-BE49-F238E27FC236}">
                <a16:creationId xmlns:a16="http://schemas.microsoft.com/office/drawing/2014/main" id="{44F48436-30BE-20DB-0358-80B49A69CA21}"/>
              </a:ext>
            </a:extLst>
          </p:cNvPr>
          <p:cNvPicPr>
            <a:picLocks noChangeAspect="1"/>
          </p:cNvPicPr>
          <p:nvPr/>
        </p:nvPicPr>
        <p:blipFill>
          <a:blip r:embed="rId2"/>
          <a:stretch>
            <a:fillRect/>
          </a:stretch>
        </p:blipFill>
        <p:spPr>
          <a:xfrm>
            <a:off x="4349750" y="2032000"/>
            <a:ext cx="7759700" cy="6908800"/>
          </a:xfrm>
          <a:prstGeom prst="rect">
            <a:avLst/>
          </a:prstGeom>
        </p:spPr>
      </p:pic>
    </p:spTree>
    <p:extLst>
      <p:ext uri="{BB962C8B-B14F-4D97-AF65-F5344CB8AC3E}">
        <p14:creationId xmlns:p14="http://schemas.microsoft.com/office/powerpoint/2010/main" val="1329285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DD2935-1D4C-49BF-8BB6-C35C483D04D4}"/>
              </a:ext>
            </a:extLst>
          </p:cNvPr>
          <p:cNvSpPr txBox="1"/>
          <p:nvPr/>
        </p:nvSpPr>
        <p:spPr>
          <a:xfrm>
            <a:off x="596715" y="1971992"/>
            <a:ext cx="15265771" cy="8094524"/>
          </a:xfrm>
          <a:prstGeom prst="rect">
            <a:avLst/>
          </a:prstGeom>
          <a:noFill/>
        </p:spPr>
        <p:txBody>
          <a:bodyPr wrap="square" rtlCol="0">
            <a:spAutoFit/>
          </a:bodyPr>
          <a:lstStyle/>
          <a:p>
            <a:pPr algn="ctr"/>
            <a:r>
              <a:rPr lang="en-GB" sz="4800" dirty="0"/>
              <a:t>Today is a multi-part study.</a:t>
            </a:r>
          </a:p>
          <a:p>
            <a:pPr algn="ctr"/>
            <a:endParaRPr lang="en-GB" sz="2200" dirty="0"/>
          </a:p>
          <a:p>
            <a:pPr algn="ctr"/>
            <a:r>
              <a:rPr lang="en-GB" sz="4800" dirty="0"/>
              <a:t>You need to complete different tasks.</a:t>
            </a:r>
          </a:p>
          <a:p>
            <a:pPr algn="ctr"/>
            <a:endParaRPr lang="en-GB" sz="2200" dirty="0"/>
          </a:p>
          <a:p>
            <a:pPr algn="ctr"/>
            <a:r>
              <a:rPr lang="en-GB" sz="4800" dirty="0"/>
              <a:t>Before you start, you will go through the instructions to prepare you for the main experiment.</a:t>
            </a:r>
          </a:p>
          <a:p>
            <a:pPr algn="ctr"/>
            <a:endParaRPr lang="en-GB" sz="2200" dirty="0"/>
          </a:p>
          <a:p>
            <a:pPr algn="ctr"/>
            <a:r>
              <a:rPr lang="en-GB" sz="4800" dirty="0"/>
              <a:t> You will have the opportunity to take breaks during this study.   </a:t>
            </a:r>
          </a:p>
          <a:p>
            <a:pPr algn="ctr"/>
            <a:endParaRPr lang="en-GB" sz="2200" dirty="0"/>
          </a:p>
          <a:p>
            <a:pPr algn="ctr"/>
            <a:r>
              <a:rPr lang="en-GB" sz="4800" dirty="0">
                <a:solidFill>
                  <a:srgbClr val="FF0000"/>
                </a:solidFill>
              </a:rPr>
              <a:t>Please do</a:t>
            </a:r>
            <a:r>
              <a:rPr lang="en-GB" sz="4800" b="1" dirty="0">
                <a:solidFill>
                  <a:srgbClr val="FF0000"/>
                </a:solidFill>
              </a:rPr>
              <a:t> NOT </a:t>
            </a:r>
            <a:r>
              <a:rPr lang="en-GB" sz="4800" dirty="0">
                <a:solidFill>
                  <a:srgbClr val="FF0000"/>
                </a:solidFill>
              </a:rPr>
              <a:t>click the forward/backward button or close the browser until the experiment is finished.</a:t>
            </a:r>
          </a:p>
          <a:p>
            <a:pPr algn="ctr"/>
            <a:r>
              <a:rPr lang="en-GB" sz="4800" dirty="0">
                <a:solidFill>
                  <a:srgbClr val="FF0000"/>
                </a:solidFill>
              </a:rPr>
              <a:t> Please do </a:t>
            </a:r>
            <a:r>
              <a:rPr lang="en-GB" sz="4800" b="1" dirty="0">
                <a:solidFill>
                  <a:srgbClr val="FF0000"/>
                </a:solidFill>
              </a:rPr>
              <a:t>NOT</a:t>
            </a:r>
            <a:r>
              <a:rPr lang="en-GB" sz="4800" dirty="0">
                <a:solidFill>
                  <a:srgbClr val="FF0000"/>
                </a:solidFill>
              </a:rPr>
              <a:t> refresh the page during whole experiment.</a:t>
            </a:r>
          </a:p>
        </p:txBody>
      </p:sp>
      <p:sp>
        <p:nvSpPr>
          <p:cNvPr id="4" name="TextBox 3">
            <a:extLst>
              <a:ext uri="{FF2B5EF4-FFF2-40B4-BE49-F238E27FC236}">
                <a16:creationId xmlns:a16="http://schemas.microsoft.com/office/drawing/2014/main" id="{C1A2C150-B254-A5D3-198C-2C9318C7E064}"/>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3396868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7E7D94F9-6817-CBC6-E6D8-DDE3A6B993F3}"/>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46691" y="332764"/>
            <a:ext cx="7314593" cy="9941183"/>
          </a:xfrm>
          <a:prstGeom prst="rect">
            <a:avLst/>
          </a:prstGeom>
          <a:noFill/>
        </p:spPr>
        <p:txBody>
          <a:bodyPr wrap="square" rtlCol="0">
            <a:spAutoFit/>
          </a:bodyPr>
          <a:lstStyle/>
          <a:p>
            <a:pPr algn="just"/>
            <a:endParaRPr lang="en-GB" sz="4000" dirty="0"/>
          </a:p>
          <a:p>
            <a:pPr algn="just"/>
            <a:r>
              <a:rPr lang="en-GB" sz="4000" dirty="0"/>
              <a:t>In the main part of the experiment, your goal is to </a:t>
            </a:r>
            <a:r>
              <a:rPr lang="en-GB" sz="4000" b="1" dirty="0"/>
              <a:t>learn over time which of two circle pictures is luckier</a:t>
            </a:r>
            <a:r>
              <a:rPr lang="en-GB" sz="4000" dirty="0"/>
              <a:t>.</a:t>
            </a:r>
          </a:p>
          <a:p>
            <a:pPr algn="just"/>
            <a:endParaRPr lang="en-GB" sz="4000" dirty="0"/>
          </a:p>
          <a:p>
            <a:pPr algn="just"/>
            <a:r>
              <a:rPr lang="en-GB" sz="4000" dirty="0"/>
              <a:t>When you choose the luckier picture, you will usually receive a </a:t>
            </a:r>
            <a:r>
              <a:rPr lang="en-GB" sz="4000" b="1" dirty="0">
                <a:solidFill>
                  <a:srgbClr val="00B050"/>
                </a:solidFill>
              </a:rPr>
              <a:t>10 point bonus</a:t>
            </a:r>
            <a:r>
              <a:rPr lang="en-GB" sz="4000" dirty="0"/>
              <a:t>. When you choose the unlucky picture, you will usually receive </a:t>
            </a:r>
            <a:r>
              <a:rPr lang="en-GB" sz="4000" b="1" dirty="0">
                <a:solidFill>
                  <a:srgbClr val="FF0000"/>
                </a:solidFill>
              </a:rPr>
              <a:t>0 points</a:t>
            </a:r>
            <a:r>
              <a:rPr lang="en-GB" sz="4000" dirty="0"/>
              <a:t>.</a:t>
            </a:r>
          </a:p>
          <a:p>
            <a:pPr algn="just"/>
            <a:endParaRPr lang="en-GB" sz="4000" dirty="0"/>
          </a:p>
          <a:p>
            <a:pPr algn="just"/>
            <a:r>
              <a:rPr lang="en-GB" sz="4000" dirty="0"/>
              <a:t>At first you will just guess!  Then through trial-and-error, you will learn which picture is luckier.</a:t>
            </a:r>
          </a:p>
          <a:p>
            <a:pPr algn="just"/>
            <a:endParaRPr lang="en-GB" sz="4000" dirty="0"/>
          </a:p>
        </p:txBody>
      </p:sp>
    </p:spTree>
    <p:extLst>
      <p:ext uri="{BB962C8B-B14F-4D97-AF65-F5344CB8AC3E}">
        <p14:creationId xmlns:p14="http://schemas.microsoft.com/office/powerpoint/2010/main" val="1073232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33990" y="273046"/>
            <a:ext cx="7640011" cy="11092687"/>
          </a:xfrm>
          <a:prstGeom prst="rect">
            <a:avLst/>
          </a:prstGeom>
          <a:noFill/>
        </p:spPr>
        <p:txBody>
          <a:bodyPr wrap="square" rtlCol="0">
            <a:spAutoFit/>
          </a:bodyPr>
          <a:lstStyle/>
          <a:p>
            <a:pPr algn="just"/>
            <a:endParaRPr lang="en-GB" sz="4000" dirty="0"/>
          </a:p>
          <a:p>
            <a:pPr algn="just"/>
            <a:r>
              <a:rPr lang="en-GB" sz="4000" dirty="0"/>
              <a:t>You will have a maximum of 3 seconds to make your choice for each trial. </a:t>
            </a:r>
          </a:p>
          <a:p>
            <a:pPr algn="just"/>
            <a:endParaRPr lang="en-GB" sz="4000" dirty="0"/>
          </a:p>
          <a:p>
            <a:pPr algn="just"/>
            <a:r>
              <a:rPr lang="en-GB" sz="4000" dirty="0"/>
              <a:t>Use the ‘f’ key to choose the LEFT picture.</a:t>
            </a:r>
          </a:p>
          <a:p>
            <a:pPr algn="just"/>
            <a:r>
              <a:rPr lang="en-GB" sz="4000" dirty="0"/>
              <a:t>Use the ‘j’ key to choose the RIGHT picture.</a:t>
            </a:r>
          </a:p>
          <a:p>
            <a:pPr algn="just"/>
            <a:endParaRPr lang="en-GB" sz="4000" dirty="0"/>
          </a:p>
          <a:p>
            <a:pPr algn="just"/>
            <a:r>
              <a:rPr lang="en-GB" sz="4000" dirty="0"/>
              <a:t>If you are too late, you will see a warning and get 0 points.</a:t>
            </a:r>
          </a:p>
          <a:p>
            <a:pPr algn="just"/>
            <a:endParaRPr lang="en-GB" sz="4000" dirty="0"/>
          </a:p>
          <a:p>
            <a:pPr algn="just"/>
            <a:r>
              <a:rPr lang="en-GB" sz="4000" dirty="0"/>
              <a:t>The pictures will </a:t>
            </a:r>
            <a:r>
              <a:rPr lang="en-GB" sz="4000" u="sng" dirty="0"/>
              <a:t>randomly</a:t>
            </a:r>
            <a:r>
              <a:rPr lang="en-GB" sz="4000" dirty="0"/>
              <a:t> be shown on the left or right side. The location is </a:t>
            </a:r>
            <a:r>
              <a:rPr lang="en-GB" sz="4000" i="1" dirty="0"/>
              <a:t>not</a:t>
            </a:r>
            <a:r>
              <a:rPr lang="en-GB" sz="4000" dirty="0"/>
              <a:t> related to how lucky they are.</a:t>
            </a:r>
          </a:p>
          <a:p>
            <a:pPr algn="just"/>
            <a:endParaRPr lang="en-GB" sz="4000" dirty="0"/>
          </a:p>
        </p:txBody>
      </p:sp>
      <p:sp>
        <p:nvSpPr>
          <p:cNvPr id="3" name="Rounded Rectangle 2">
            <a:extLst>
              <a:ext uri="{FF2B5EF4-FFF2-40B4-BE49-F238E27FC236}">
                <a16:creationId xmlns:a16="http://schemas.microsoft.com/office/drawing/2014/main" id="{55286900-7220-932A-FA9C-4C0A497A3992}"/>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2844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57709" b="7198"/>
          <a:stretch/>
        </p:blipFill>
        <p:spPr>
          <a:xfrm>
            <a:off x="8812295" y="1504857"/>
            <a:ext cx="3792608"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589591" y="691073"/>
            <a:ext cx="6471610" cy="5632311"/>
          </a:xfrm>
          <a:prstGeom prst="rect">
            <a:avLst/>
          </a:prstGeom>
          <a:noFill/>
        </p:spPr>
        <p:txBody>
          <a:bodyPr wrap="square" rtlCol="0">
            <a:spAutoFit/>
          </a:bodyPr>
          <a:lstStyle/>
          <a:p>
            <a:pPr algn="just"/>
            <a:endParaRPr lang="en-GB" sz="4000" dirty="0"/>
          </a:p>
          <a:p>
            <a:pPr algn="just"/>
            <a:r>
              <a:rPr lang="en-GB" sz="4000" dirty="0"/>
              <a:t>After your choice, the chosen picture will remain on the screen for 1 second before disappearing.</a:t>
            </a:r>
          </a:p>
          <a:p>
            <a:pPr algn="just"/>
            <a:endParaRPr lang="en-GB" sz="4000" dirty="0"/>
          </a:p>
          <a:p>
            <a:pPr algn="just"/>
            <a:r>
              <a:rPr lang="en-GB" sz="4000" dirty="0"/>
              <a:t>Then, </a:t>
            </a:r>
            <a:r>
              <a:rPr lang="en-GB" sz="4000" u="sng" dirty="0"/>
              <a:t>after a </a:t>
            </a:r>
            <a:r>
              <a:rPr lang="en-GB" sz="4000" b="1" u="sng" dirty="0">
                <a:solidFill>
                  <a:srgbClr val="0432FF"/>
                </a:solidFill>
              </a:rPr>
              <a:t>variable delay</a:t>
            </a:r>
            <a:r>
              <a:rPr lang="en-GB" sz="4000" dirty="0"/>
              <a:t>, you will see feedback.</a:t>
            </a:r>
          </a:p>
          <a:p>
            <a:pPr algn="just"/>
            <a:endParaRPr lang="en-GB" sz="4000" dirty="0"/>
          </a:p>
        </p:txBody>
      </p:sp>
      <p:sp>
        <p:nvSpPr>
          <p:cNvPr id="3" name="TextBox 2">
            <a:extLst>
              <a:ext uri="{FF2B5EF4-FFF2-40B4-BE49-F238E27FC236}">
                <a16:creationId xmlns:a16="http://schemas.microsoft.com/office/drawing/2014/main" id="{BE67A99B-ED7C-FD16-5380-73DA3A544C50}"/>
              </a:ext>
            </a:extLst>
          </p:cNvPr>
          <p:cNvSpPr txBox="1"/>
          <p:nvPr/>
        </p:nvSpPr>
        <p:spPr>
          <a:xfrm>
            <a:off x="1820267" y="6200997"/>
            <a:ext cx="7640011" cy="1323439"/>
          </a:xfrm>
          <a:prstGeom prst="rect">
            <a:avLst/>
          </a:prstGeom>
          <a:noFill/>
        </p:spPr>
        <p:txBody>
          <a:bodyPr wrap="square" rtlCol="0">
            <a:spAutoFit/>
          </a:bodyPr>
          <a:lstStyle/>
          <a:p>
            <a:pPr algn="just"/>
            <a:endParaRPr lang="en-GB" sz="4000" dirty="0"/>
          </a:p>
          <a:p>
            <a:pPr algn="just"/>
            <a:r>
              <a:rPr lang="en-GB" sz="4000" dirty="0"/>
              <a:t>Lucky feedback:</a:t>
            </a:r>
          </a:p>
        </p:txBody>
      </p:sp>
      <p:sp>
        <p:nvSpPr>
          <p:cNvPr id="4" name="TextBox 3">
            <a:extLst>
              <a:ext uri="{FF2B5EF4-FFF2-40B4-BE49-F238E27FC236}">
                <a16:creationId xmlns:a16="http://schemas.microsoft.com/office/drawing/2014/main" id="{7AE9AB42-C584-3F21-28CE-FC1A57BC2F5E}"/>
              </a:ext>
            </a:extLst>
          </p:cNvPr>
          <p:cNvSpPr txBox="1"/>
          <p:nvPr/>
        </p:nvSpPr>
        <p:spPr>
          <a:xfrm>
            <a:off x="8636311" y="6165740"/>
            <a:ext cx="7640011" cy="1323439"/>
          </a:xfrm>
          <a:prstGeom prst="rect">
            <a:avLst/>
          </a:prstGeom>
          <a:noFill/>
        </p:spPr>
        <p:txBody>
          <a:bodyPr wrap="square" rtlCol="0">
            <a:spAutoFit/>
          </a:bodyPr>
          <a:lstStyle/>
          <a:p>
            <a:pPr algn="just"/>
            <a:endParaRPr lang="en-GB" sz="4000" dirty="0"/>
          </a:p>
          <a:p>
            <a:pPr algn="just"/>
            <a:r>
              <a:rPr lang="en-GB" sz="4000" dirty="0"/>
              <a:t>Unlucky feedback:</a:t>
            </a:r>
          </a:p>
        </p:txBody>
      </p:sp>
      <p:sp>
        <p:nvSpPr>
          <p:cNvPr id="5" name="TextBox 4">
            <a:extLst>
              <a:ext uri="{FF2B5EF4-FFF2-40B4-BE49-F238E27FC236}">
                <a16:creationId xmlns:a16="http://schemas.microsoft.com/office/drawing/2014/main" id="{F2B8D3FB-537D-4FBD-BA91-23D4438D4B8C}"/>
              </a:ext>
            </a:extLst>
          </p:cNvPr>
          <p:cNvSpPr txBox="1"/>
          <p:nvPr/>
        </p:nvSpPr>
        <p:spPr>
          <a:xfrm>
            <a:off x="1171615" y="7758975"/>
            <a:ext cx="4468656" cy="1636089"/>
          </a:xfrm>
          <a:prstGeom prst="rect">
            <a:avLst/>
          </a:prstGeom>
          <a:noFill/>
        </p:spPr>
        <p:txBody>
          <a:bodyPr wrap="square" rtlCol="0">
            <a:spAutoFit/>
          </a:bodyPr>
          <a:lstStyle/>
          <a:p>
            <a:pPr algn="just"/>
            <a:endParaRPr lang="en-GB" sz="3696" dirty="0"/>
          </a:p>
          <a:p>
            <a:pPr algn="just"/>
            <a:r>
              <a:rPr lang="en-GB" sz="6336" b="1" dirty="0">
                <a:solidFill>
                  <a:srgbClr val="00B050"/>
                </a:solidFill>
              </a:rPr>
              <a:t>+ 10 points!</a:t>
            </a:r>
          </a:p>
        </p:txBody>
      </p:sp>
      <p:sp>
        <p:nvSpPr>
          <p:cNvPr id="6" name="TextBox 5">
            <a:extLst>
              <a:ext uri="{FF2B5EF4-FFF2-40B4-BE49-F238E27FC236}">
                <a16:creationId xmlns:a16="http://schemas.microsoft.com/office/drawing/2014/main" id="{10793465-715A-6331-E7AD-87718131A5A6}"/>
              </a:ext>
            </a:extLst>
          </p:cNvPr>
          <p:cNvSpPr txBox="1"/>
          <p:nvPr/>
        </p:nvSpPr>
        <p:spPr>
          <a:xfrm>
            <a:off x="9340400" y="7644676"/>
            <a:ext cx="4468656" cy="1636089"/>
          </a:xfrm>
          <a:prstGeom prst="rect">
            <a:avLst/>
          </a:prstGeom>
          <a:noFill/>
        </p:spPr>
        <p:txBody>
          <a:bodyPr wrap="square" rtlCol="0">
            <a:spAutoFit/>
          </a:bodyPr>
          <a:lstStyle/>
          <a:p>
            <a:pPr algn="just"/>
            <a:endParaRPr lang="en-GB" sz="3696" dirty="0"/>
          </a:p>
          <a:p>
            <a:pPr algn="just"/>
            <a:r>
              <a:rPr lang="en-GB" sz="6336" b="1" dirty="0">
                <a:solidFill>
                  <a:srgbClr val="FF0000"/>
                </a:solidFill>
              </a:rPr>
              <a:t>0 points!</a:t>
            </a:r>
          </a:p>
        </p:txBody>
      </p:sp>
      <p:sp>
        <p:nvSpPr>
          <p:cNvPr id="8" name="Rounded Rectangle 7">
            <a:extLst>
              <a:ext uri="{FF2B5EF4-FFF2-40B4-BE49-F238E27FC236}">
                <a16:creationId xmlns:a16="http://schemas.microsoft.com/office/drawing/2014/main" id="{B416CF02-E12E-A2DD-1DA2-901F385E20EE}"/>
              </a:ext>
            </a:extLst>
          </p:cNvPr>
          <p:cNvSpPr/>
          <p:nvPr/>
        </p:nvSpPr>
        <p:spPr>
          <a:xfrm>
            <a:off x="7874000" y="8382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16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4E43D1-736F-AF24-B452-6122EDE64E75}"/>
              </a:ext>
            </a:extLst>
          </p:cNvPr>
          <p:cNvSpPr txBox="1"/>
          <p:nvPr/>
        </p:nvSpPr>
        <p:spPr>
          <a:xfrm>
            <a:off x="589589" y="560486"/>
            <a:ext cx="13793385" cy="9680214"/>
          </a:xfrm>
          <a:prstGeom prst="rect">
            <a:avLst/>
          </a:prstGeom>
          <a:noFill/>
        </p:spPr>
        <p:txBody>
          <a:bodyPr wrap="square" rtlCol="0">
            <a:spAutoFit/>
          </a:bodyPr>
          <a:lstStyle/>
          <a:p>
            <a:pPr algn="just"/>
            <a:endParaRPr lang="en-GB" sz="4400" dirty="0"/>
          </a:p>
          <a:p>
            <a:pPr algn="just"/>
            <a:r>
              <a:rPr lang="en-GB" sz="4400" dirty="0"/>
              <a:t>You will see a number of different pairs of circle pictures.  Each pair will have one lucky and one unlucky picture.</a:t>
            </a:r>
          </a:p>
          <a:p>
            <a:pPr algn="just"/>
            <a:endParaRPr lang="en-GB" sz="4400" dirty="0"/>
          </a:p>
          <a:p>
            <a:pPr algn="just"/>
            <a:r>
              <a:rPr lang="en-GB" sz="4400" dirty="0"/>
              <a:t>It is important to note that the lucky picture will </a:t>
            </a:r>
            <a:r>
              <a:rPr lang="en-GB" sz="4400" b="1" dirty="0"/>
              <a:t>remain the same</a:t>
            </a:r>
            <a:r>
              <a:rPr lang="en-GB" sz="4400" dirty="0"/>
              <a:t>. The pictures will be shown *randomly* on the left or the right side of the screen – this is unrelated to luckiness.</a:t>
            </a:r>
          </a:p>
          <a:p>
            <a:pPr algn="just"/>
            <a:endParaRPr lang="en-GB" sz="4400" dirty="0"/>
          </a:p>
          <a:p>
            <a:pPr algn="just"/>
            <a:r>
              <a:rPr lang="en-GB" sz="4400" dirty="0"/>
              <a:t>Pairs will be repeated so that you can learn.</a:t>
            </a:r>
          </a:p>
          <a:p>
            <a:pPr algn="just"/>
            <a:endParaRPr lang="en-GB" sz="3696" dirty="0"/>
          </a:p>
          <a:p>
            <a:pPr algn="just"/>
            <a:r>
              <a:rPr lang="en-GB" sz="4752" dirty="0">
                <a:solidFill>
                  <a:srgbClr val="0070C0"/>
                </a:solidFill>
              </a:rPr>
              <a:t>The more points you earn in the task, the more bonus you will be paid on top of your payment for your time – up to an additional </a:t>
            </a:r>
            <a:r>
              <a:rPr lang="en-GB" sz="4752" b="1" dirty="0">
                <a:solidFill>
                  <a:srgbClr val="0070C0"/>
                </a:solidFill>
              </a:rPr>
              <a:t>£6.00 GBP</a:t>
            </a:r>
            <a:r>
              <a:rPr lang="en-GB" sz="4752" dirty="0">
                <a:solidFill>
                  <a:srgbClr val="0070C0"/>
                </a:solidFill>
              </a:rPr>
              <a:t>!  So please try your best!</a:t>
            </a:r>
          </a:p>
          <a:p>
            <a:pPr algn="just"/>
            <a:endParaRPr lang="en-GB" sz="4752" dirty="0">
              <a:solidFill>
                <a:srgbClr val="0070C0"/>
              </a:solidFill>
            </a:endParaRPr>
          </a:p>
        </p:txBody>
      </p:sp>
    </p:spTree>
    <p:extLst>
      <p:ext uri="{BB962C8B-B14F-4D97-AF65-F5344CB8AC3E}">
        <p14:creationId xmlns:p14="http://schemas.microsoft.com/office/powerpoint/2010/main" val="2309987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56219A-8546-E1BA-5A0B-1D26FDF90A8D}"/>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6333" r="25200" b="7198"/>
          <a:stretch/>
        </p:blipFill>
        <p:spPr>
          <a:xfrm>
            <a:off x="7330698" y="2382899"/>
            <a:ext cx="8769678" cy="6512940"/>
          </a:xfrm>
          <a:prstGeom prst="rect">
            <a:avLst/>
          </a:prstGeom>
        </p:spPr>
      </p:pic>
      <p:sp>
        <p:nvSpPr>
          <p:cNvPr id="4" name="TextBox 3">
            <a:extLst>
              <a:ext uri="{FF2B5EF4-FFF2-40B4-BE49-F238E27FC236}">
                <a16:creationId xmlns:a16="http://schemas.microsoft.com/office/drawing/2014/main" id="{CC1A79D3-3CAD-0BC5-ED73-218F2EFC85C4}"/>
              </a:ext>
            </a:extLst>
          </p:cNvPr>
          <p:cNvSpPr txBox="1"/>
          <p:nvPr/>
        </p:nvSpPr>
        <p:spPr>
          <a:xfrm>
            <a:off x="221147" y="476607"/>
            <a:ext cx="7437043" cy="5753050"/>
          </a:xfrm>
          <a:prstGeom prst="rect">
            <a:avLst/>
          </a:prstGeom>
          <a:noFill/>
        </p:spPr>
        <p:txBody>
          <a:bodyPr wrap="square" rtlCol="0">
            <a:spAutoFit/>
          </a:bodyPr>
          <a:lstStyle/>
          <a:p>
            <a:pPr algn="just"/>
            <a:endParaRPr lang="en-GB" sz="4107" dirty="0"/>
          </a:p>
          <a:p>
            <a:pPr algn="just"/>
            <a:r>
              <a:rPr lang="en-GB" sz="4107" dirty="0"/>
              <a:t>For each pair of pictures, you will also see a “context” circle above.</a:t>
            </a:r>
          </a:p>
          <a:p>
            <a:pPr algn="just"/>
            <a:endParaRPr lang="en-GB" sz="4107" dirty="0"/>
          </a:p>
          <a:p>
            <a:pPr algn="just"/>
            <a:r>
              <a:rPr lang="en-GB" sz="4107" dirty="0"/>
              <a:t>This context circle does not relate to your choice, but it will *</a:t>
            </a:r>
            <a:r>
              <a:rPr lang="en-GB" sz="4107" b="1" dirty="0"/>
              <a:t>always</a:t>
            </a:r>
            <a:r>
              <a:rPr lang="en-GB" sz="4107" dirty="0"/>
              <a:t>* be shown with the same pair of pictures.</a:t>
            </a:r>
            <a:endParaRPr lang="en-GB" sz="3928" dirty="0"/>
          </a:p>
          <a:p>
            <a:pPr algn="just"/>
            <a:endParaRPr lang="en-GB" sz="3928" dirty="0"/>
          </a:p>
        </p:txBody>
      </p:sp>
      <p:sp>
        <p:nvSpPr>
          <p:cNvPr id="5" name="Rectangle 4">
            <a:extLst>
              <a:ext uri="{FF2B5EF4-FFF2-40B4-BE49-F238E27FC236}">
                <a16:creationId xmlns:a16="http://schemas.microsoft.com/office/drawing/2014/main" id="{28FDE542-5CF7-D8CA-97FC-8B5855743829}"/>
              </a:ext>
            </a:extLst>
          </p:cNvPr>
          <p:cNvSpPr/>
          <p:nvPr/>
        </p:nvSpPr>
        <p:spPr>
          <a:xfrm>
            <a:off x="12739607" y="2382899"/>
            <a:ext cx="2479729" cy="237508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4343F85-1BBE-0895-EE16-D2E4039ED2D8}"/>
              </a:ext>
            </a:extLst>
          </p:cNvPr>
          <p:cNvSpPr txBox="1"/>
          <p:nvPr/>
        </p:nvSpPr>
        <p:spPr>
          <a:xfrm>
            <a:off x="13006834" y="2691412"/>
            <a:ext cx="2212502" cy="1323439"/>
          </a:xfrm>
          <a:prstGeom prst="rect">
            <a:avLst/>
          </a:prstGeom>
          <a:noFill/>
        </p:spPr>
        <p:txBody>
          <a:bodyPr wrap="square" rtlCol="0">
            <a:spAutoFit/>
          </a:bodyPr>
          <a:lstStyle/>
          <a:p>
            <a:pPr algn="just"/>
            <a:r>
              <a:rPr lang="en-GB" sz="4000" dirty="0"/>
              <a:t>‘context’ circle</a:t>
            </a:r>
          </a:p>
        </p:txBody>
      </p:sp>
    </p:spTree>
    <p:extLst>
      <p:ext uri="{BB962C8B-B14F-4D97-AF65-F5344CB8AC3E}">
        <p14:creationId xmlns:p14="http://schemas.microsoft.com/office/powerpoint/2010/main" val="28005639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40976</TotalTime>
  <Words>2011</Words>
  <Application>Microsoft Macintosh PowerPoint</Application>
  <PresentationFormat>Custom</PresentationFormat>
  <Paragraphs>259</Paragraphs>
  <Slides>30</Slides>
  <Notes>0</Notes>
  <HiddenSlides>5</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30</vt:i4>
      </vt:variant>
    </vt:vector>
  </HeadingPairs>
  <TitlesOfParts>
    <vt:vector size="37" baseType="lpstr">
      <vt:lpstr>Arial</vt:lpstr>
      <vt:lpstr>Calibri</vt:lpstr>
      <vt:lpstr>Calibri Light</vt:lpstr>
      <vt:lpstr>Google Sans</vt:lpstr>
      <vt:lpstr>Roboto</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Ozkan, Aysegul</dc:creator>
  <cp:lastModifiedBy>Elliott Wimmer</cp:lastModifiedBy>
  <cp:revision>190</cp:revision>
  <dcterms:created xsi:type="dcterms:W3CDTF">2023-05-23T15:53:47Z</dcterms:created>
  <dcterms:modified xsi:type="dcterms:W3CDTF">2024-02-27T10:26:31Z</dcterms:modified>
</cp:coreProperties>
</file>

<file path=docProps/thumbnail.jpeg>
</file>